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anose="00000500000000000000" pitchFamily="2"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521415D9-36F7-43E2-AB2F-B90AF26B5E84}">
      <p14:sectionLst xmlns:p14="http://schemas.microsoft.com/office/powerpoint/2010/main">
        <p14:section name="Untitled Section" id="{CCDB12CB-6E48-4943-9846-B4928DA02B78}">
          <p14:sldIdLst>
            <p14:sldId id="256"/>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8" autoAdjust="0"/>
    <p:restoredTop sz="94660"/>
  </p:normalViewPr>
  <p:slideViewPr>
    <p:cSldViewPr>
      <p:cViewPr varScale="1">
        <p:scale>
          <a:sx n="23" d="100"/>
          <a:sy n="23" d="100"/>
        </p:scale>
        <p:origin x="2136" y="18"/>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jpe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711198" y="555114"/>
            <a:ext cx="42494201"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70556"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689933" y="5902842"/>
            <a:ext cx="20556104"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Experimental Results</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923233"/>
            <a:ext cx="208855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689933" y="30416493"/>
            <a:ext cx="9921240"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333779" y="30416492"/>
            <a:ext cx="9908451"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740733" y="31387659"/>
            <a:ext cx="10058400"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387659"/>
            <a:ext cx="10121885" cy="129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marL="457200" indent="-457200">
              <a:lnSpc>
                <a:spcPct val="110000"/>
              </a:lnSpc>
              <a:buAutoNum type="arabicPeriod"/>
            </a:pPr>
            <a:r>
              <a:rPr lang="en-US" sz="1200" dirty="0" err="1">
                <a:latin typeface="Montserrat" panose="00000500000000000000" pitchFamily="2" charset="0"/>
                <a:cs typeface="Arial" pitchFamily="34" charset="0"/>
              </a:rPr>
              <a:t>Görtler</a:t>
            </a:r>
            <a:r>
              <a:rPr lang="en-US" sz="1200" dirty="0">
                <a:latin typeface="Montserrat" panose="00000500000000000000" pitchFamily="2" charset="0"/>
                <a:cs typeface="Arial" pitchFamily="34" charset="0"/>
              </a:rPr>
              <a:t>, J., </a:t>
            </a:r>
            <a:r>
              <a:rPr lang="en-US" sz="1200" dirty="0" err="1">
                <a:latin typeface="Montserrat" panose="00000500000000000000" pitchFamily="2" charset="0"/>
                <a:cs typeface="Arial" pitchFamily="34" charset="0"/>
              </a:rPr>
              <a:t>Kehlbeck</a:t>
            </a:r>
            <a:r>
              <a:rPr lang="en-US" sz="1200" dirty="0">
                <a:latin typeface="Montserrat" panose="00000500000000000000" pitchFamily="2" charset="0"/>
                <a:cs typeface="Arial" pitchFamily="34" charset="0"/>
              </a:rPr>
              <a:t>, R., &amp; </a:t>
            </a:r>
            <a:r>
              <a:rPr lang="en-US" sz="1200" dirty="0" err="1">
                <a:latin typeface="Montserrat" panose="00000500000000000000" pitchFamily="2" charset="0"/>
                <a:cs typeface="Arial" pitchFamily="34" charset="0"/>
              </a:rPr>
              <a:t>Deussen</a:t>
            </a:r>
            <a:r>
              <a:rPr lang="en-US" sz="1200" dirty="0">
                <a:latin typeface="Montserrat" panose="00000500000000000000" pitchFamily="2" charset="0"/>
                <a:cs typeface="Arial" pitchFamily="34" charset="0"/>
              </a:rPr>
              <a:t>, O. (2021, December 17). A visual exploration of Gaussian processes. Distill. https://distill.pub/2019/visual-exploration-gaussian-processes/#MargCond </a:t>
            </a:r>
          </a:p>
          <a:p>
            <a:pPr marL="457200" indent="-457200">
              <a:lnSpc>
                <a:spcPct val="110000"/>
              </a:lnSpc>
              <a:buAutoNum type="arabicPeriod" startAt="2"/>
            </a:pPr>
            <a:r>
              <a:rPr lang="en-US" sz="1200" dirty="0">
                <a:latin typeface="Montserrat" panose="00000500000000000000" pitchFamily="2" charset="0"/>
                <a:cs typeface="Arial" pitchFamily="34" charset="0"/>
              </a:rPr>
              <a:t>Saar, L., Liang, H., Wang, A., </a:t>
            </a:r>
            <a:r>
              <a:rPr lang="en-US" sz="1200" dirty="0" err="1">
                <a:latin typeface="Montserrat" panose="00000500000000000000" pitchFamily="2" charset="0"/>
                <a:cs typeface="Arial" pitchFamily="34" charset="0"/>
              </a:rPr>
              <a:t>McDannald</a:t>
            </a:r>
            <a:r>
              <a:rPr lang="en-US" sz="1200" dirty="0">
                <a:latin typeface="Montserrat" panose="00000500000000000000" pitchFamily="2" charset="0"/>
                <a:cs typeface="Arial" pitchFamily="34" charset="0"/>
              </a:rPr>
              <a:t>, A., Rodriguez, E., Takeuchi, I., &amp; </a:t>
            </a:r>
            <a:r>
              <a:rPr lang="en-US" sz="1200" dirty="0" err="1">
                <a:latin typeface="Montserrat" panose="00000500000000000000" pitchFamily="2" charset="0"/>
                <a:cs typeface="Arial" pitchFamily="34" charset="0"/>
              </a:rPr>
              <a:t>Kusne</a:t>
            </a:r>
            <a:r>
              <a:rPr lang="en-US" sz="1200" dirty="0">
                <a:latin typeface="Montserrat" panose="00000500000000000000" pitchFamily="2" charset="0"/>
                <a:cs typeface="Arial" pitchFamily="34" charset="0"/>
              </a:rPr>
              <a:t>, A. G. (2022). The LEGOLAS Kit: A low-cost robot science kit for education with symbolic regression for hypothesis discovery and validation. MRS Bulletin, 47(9), 881–885. https://doi.org/10.1557/s43577-022-00430-2</a:t>
            </a:r>
          </a:p>
          <a:p>
            <a:pPr marL="457200" indent="-457200">
              <a:lnSpc>
                <a:spcPct val="110000"/>
              </a:lnSpc>
              <a:buAutoNum type="arabicPeriod" startAt="2"/>
            </a:pPr>
            <a:r>
              <a:rPr lang="en-US" sz="1200" dirty="0">
                <a:latin typeface="Montserrat" panose="00000500000000000000" pitchFamily="2" charset="0"/>
                <a:cs typeface="Arial" pitchFamily="34" charset="0"/>
              </a:rPr>
              <a:t>Schmitz, G. (2002). pH of sodium acetate solutions. Journal of Chemical Education, 79(1), 29. https://doi.org/10.1021/ed079p29.1</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9028"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689933" y="19275507"/>
            <a:ext cx="205522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Computational &amp; Experimental Results with a New Acquisition Function (</a:t>
            </a:r>
            <a:r>
              <a:rPr lang="en-US" sz="3600" b="1" dirty="0">
                <a:solidFill>
                  <a:schemeClr val="bg1"/>
                </a:solidFill>
                <a:latin typeface="Montserrat" pitchFamily="2" charset="77"/>
              </a:rPr>
              <a:t>⍺)</a:t>
            </a:r>
            <a:endParaRPr lang="en-US" sz="3500" b="1" dirty="0">
              <a:solidFill>
                <a:schemeClr val="bg1"/>
              </a:solidFill>
              <a:latin typeface="Montserrat" panose="00000500000000000000" pitchFamily="2" charset="0"/>
            </a:endParaRP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090" y="20297439"/>
            <a:ext cx="1318724" cy="1316283"/>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72087" y="21675943"/>
            <a:ext cx="8548639" cy="4810782"/>
            <a:chOff x="11530050" y="11085698"/>
            <a:chExt cx="10459000"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2625338" y="14656484"/>
              <a:ext cx="1180637" cy="15863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1615535" y="14590741"/>
              <a:ext cx="1009803" cy="448750"/>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780921" y="1423340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617651" y="14103589"/>
              <a:ext cx="1163270" cy="448750"/>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1815" y="13525676"/>
              <a:ext cx="1093927" cy="3715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0050" y="13114670"/>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6450034" y="15813131"/>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2088" y="26543341"/>
            <a:ext cx="8617912" cy="62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The code is written in Python and runs completely on a separate computer where the machine learning and Gaussian processes calculations are completed. The initial code was written by UMD personnel and edited by us. We used a </a:t>
            </a:r>
            <a:r>
              <a:rPr lang="en-US" sz="2300" dirty="0" err="1">
                <a:latin typeface="Montserrat" panose="00000500000000000000" pitchFamily="2" charset="0"/>
                <a:cs typeface="Arial" pitchFamily="34" charset="0"/>
              </a:rPr>
              <a:t>Jupyter</a:t>
            </a:r>
            <a:r>
              <a:rPr lang="en-US" sz="2300" dirty="0">
                <a:latin typeface="Montserrat" panose="00000500000000000000" pitchFamily="2" charset="0"/>
                <a:cs typeface="Arial" pitchFamily="34" charset="0"/>
              </a:rPr>
              <a:t> Notebook to test the robot and moved the code to a Python script for data collection.</a:t>
            </a:r>
          </a:p>
          <a:p>
            <a:pPr>
              <a:lnSpc>
                <a:spcPct val="110000"/>
              </a:lnSpc>
            </a:pPr>
            <a:r>
              <a:rPr lang="en-US" sz="23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Establish communication between the computer and Raspberry </a:t>
            </a:r>
            <a:r>
              <a:rPr lang="en-US" sz="2300" dirty="0" err="1">
                <a:latin typeface="Montserrat" panose="00000500000000000000" pitchFamily="2" charset="0"/>
                <a:cs typeface="Arial" pitchFamily="34" charset="0"/>
              </a:rPr>
              <a:t>Pis</a:t>
            </a:r>
            <a:endParaRPr lang="en-US" sz="23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Apply machine learning and regression</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There are software functions for:</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pH sensor vertically</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Rinsing and drying the pH sensor</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02"/>
          <a:stretch/>
        </p:blipFill>
        <p:spPr bwMode="auto">
          <a:xfrm>
            <a:off x="22738060" y="8387977"/>
            <a:ext cx="4913158"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rcRect l="8458"/>
          <a:stretch/>
        </p:blipFill>
        <p:spPr>
          <a:xfrm>
            <a:off x="22842693" y="11673971"/>
            <a:ext cx="4789834"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rcRect l="8458"/>
          <a:stretch/>
        </p:blipFill>
        <p:spPr>
          <a:xfrm>
            <a:off x="22842691" y="13318418"/>
            <a:ext cx="4789835"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rcRect l="8147"/>
          <a:stretch/>
        </p:blipFill>
        <p:spPr>
          <a:xfrm>
            <a:off x="22826415" y="14960007"/>
            <a:ext cx="4806111"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rcRect l="8458"/>
          <a:stretch/>
        </p:blipFill>
        <p:spPr>
          <a:xfrm>
            <a:off x="22842691" y="16637382"/>
            <a:ext cx="4789836"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rcRect l="6458"/>
          <a:stretch/>
        </p:blipFill>
        <p:spPr>
          <a:xfrm>
            <a:off x="22738060" y="10032424"/>
            <a:ext cx="4894468"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26127" y="8628177"/>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26127" y="10256670"/>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26125" y="11899666"/>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225182" y="13541213"/>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25180" y="15182760"/>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25180" y="16861627"/>
            <a:ext cx="5232404" cy="1046481"/>
          </a:xfrm>
          <a:prstGeom prst="rect">
            <a:avLst/>
          </a:prstGeom>
        </p:spPr>
      </p:pic>
      <mc:AlternateContent xmlns:mc="http://schemas.openxmlformats.org/markup-compatibility/2006">
        <mc:Choice xmlns:a14="http://schemas.microsoft.com/office/drawing/2010/main" Requires="a14">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668787" y="6976082"/>
                <a:ext cx="20420823" cy="12358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Our goal was to discover a quantitative model for the shape of the pH curve that results when mixing an acid and a conjugate base. We chose to test the relationship between pH and the ratio </a:t>
                </a:r>
                <a14:m>
                  <m:oMath xmlns:m="http://schemas.openxmlformats.org/officeDocument/2006/math">
                    <m:r>
                      <a:rPr lang="en-US" sz="2300" i="1" dirty="0" smtClean="0">
                        <a:latin typeface="Cambria Math" panose="02040503050406030204" pitchFamily="18" charset="0"/>
                        <a:cs typeface="Arial" pitchFamily="34" charset="0"/>
                      </a:rPr>
                      <m:t>𝑟</m:t>
                    </m:r>
                  </m:oMath>
                </a14:m>
                <a:r>
                  <a:rPr lang="en-US" sz="2300" dirty="0">
                    <a:latin typeface="Montserrat" panose="00000500000000000000" pitchFamily="2" charset="0"/>
                    <a:cs typeface="Arial" pitchFamily="34" charset="0"/>
                  </a:rPr>
                  <a:t> of acid to conjugate base because the relationship is governed by a known equation: the Henderson-Hasselbalch equation (Eq. 2).</a:t>
                </a:r>
              </a:p>
            </p:txBody>
          </p:sp>
        </mc:Choice>
        <mc:Fallback>
          <p:sp>
            <p:nvSpPr>
              <p:cNvPr id="56" name="TextBox 19">
                <a:extLst>
                  <a:ext uri="{FF2B5EF4-FFF2-40B4-BE49-F238E27FC236}">
                    <a16:creationId xmlns:a16="http://schemas.microsoft.com/office/drawing/2014/main" id="{6A0014F7-88B1-2F19-717F-B921EC3106A1}"/>
                  </a:ext>
                </a:extLst>
              </p:cNvPr>
              <p:cNvSpPr txBox="1">
                <a:spLocks noRot="1" noChangeAspect="1" noMove="1" noResize="1" noEditPoints="1" noAdjustHandles="1" noChangeArrowheads="1" noChangeShapeType="1" noTextEdit="1"/>
              </p:cNvSpPr>
              <p:nvPr/>
            </p:nvSpPr>
            <p:spPr bwMode="auto">
              <a:xfrm>
                <a:off x="22668787" y="6976082"/>
                <a:ext cx="20420823" cy="1235829"/>
              </a:xfrm>
              <a:prstGeom prst="rect">
                <a:avLst/>
              </a:prstGeom>
              <a:blipFill>
                <a:blip r:embed="rId18"/>
                <a:stretch>
                  <a:fillRect l="-448" t="-2956" r="-418" b="-98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9"/>
          <a:srcRect t="7199"/>
          <a:stretch/>
        </p:blipFill>
        <p:spPr>
          <a:xfrm>
            <a:off x="36620521" y="15300907"/>
            <a:ext cx="6653426" cy="3144039"/>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819085"/>
            <a:ext cx="20885597" cy="43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When researching, 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and material synthesis. We can accomplish this using Gaussian processes applied to machine learning. </a:t>
            </a:r>
            <a:r>
              <a:rPr lang="en-US" sz="2300" dirty="0">
                <a:latin typeface="Montserrat" panose="00000500000000000000" pitchFamily="2" charset="0"/>
              </a:rPr>
              <a:t>Gaussian processes is a method of doing regression that enables you to find a quantitative model to describe the relationships in the data points. </a:t>
            </a:r>
            <a:r>
              <a:rPr lang="en-US" sz="2300" dirty="0">
                <a:latin typeface="Montserrat" panose="00000500000000000000" pitchFamily="2" charset="0"/>
                <a:cs typeface="Arial" pitchFamily="34" charset="0"/>
              </a:rPr>
              <a:t>In our experiment, using a liquid handling robot, we applied Gaussian processes to determine the model and the sequence of data points to acquire, allowing the device to operate autonomously. The goal of this project was to understand both exploration and exploitation-based machine learning. We explored machine learning both experimentally and computationally. Our experiment could be viewed as proof of concept of a method that can be applied to many other disciplines, settings, and applications.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396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and the National Institute of Standards and Technology.</a:t>
            </a:r>
            <a:r>
              <a:rPr lang="en-US" sz="2300" baseline="30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Often devices for material synthesis are expensive, and machine learning is being studied to reduce the number of costly experiments and make data collection more efficient. LEGOLAS was created to be a low-cost accessible apparatus enabling machine learning to be taught in any setting.</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94118" y="10073309"/>
            <a:ext cx="10502742" cy="512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We used </a:t>
            </a:r>
            <a:r>
              <a:rPr lang="en-US" sz="2300" b="1" dirty="0">
                <a:latin typeface="Montserrat" panose="00000500000000000000" pitchFamily="2" charset="0"/>
                <a:cs typeface="Arial" pitchFamily="34" charset="0"/>
              </a:rPr>
              <a:t>0.1M Acetic Acid</a:t>
            </a:r>
            <a:r>
              <a:rPr lang="en-US" sz="2300" dirty="0">
                <a:latin typeface="Montserrat" panose="00000500000000000000" pitchFamily="2" charset="0"/>
                <a:cs typeface="Arial" pitchFamily="34" charset="0"/>
              </a:rPr>
              <a:t> and </a:t>
            </a:r>
            <a:r>
              <a:rPr lang="en-US" sz="2300" b="1" dirty="0">
                <a:latin typeface="Montserrat" panose="00000500000000000000" pitchFamily="2" charset="0"/>
                <a:cs typeface="Arial" pitchFamily="34" charset="0"/>
              </a:rPr>
              <a:t>0.1M Sodium Acetate</a:t>
            </a:r>
            <a:r>
              <a:rPr lang="en-US" sz="2300" dirty="0">
                <a:latin typeface="Montserrat" panose="00000500000000000000" pitchFamily="2" charset="0"/>
                <a:cs typeface="Arial" pitchFamily="34" charset="0"/>
              </a:rPr>
              <a:t>.</a:t>
            </a:r>
          </a:p>
          <a:p>
            <a:pPr>
              <a:lnSpc>
                <a:spcPct val="110000"/>
              </a:lnSpc>
            </a:pPr>
            <a:r>
              <a:rPr lang="en-US" sz="2300" dirty="0">
                <a:latin typeface="Montserrat" panose="00000500000000000000" pitchFamily="2" charset="0"/>
                <a:cs typeface="Arial" pitchFamily="34" charset="0"/>
              </a:rPr>
              <a:t>When there are no data, using Gaussian processes, the mean function begins as a line at 0 with variance 1. We began data collection by taking a measurement at </a:t>
            </a:r>
            <a:r>
              <a:rPr lang="en-US" sz="2300" i="1" dirty="0">
                <a:latin typeface="Montserrat" panose="00000500000000000000" pitchFamily="2" charset="0"/>
                <a:cs typeface="Arial" pitchFamily="34" charset="0"/>
              </a:rPr>
              <a:t>r</a:t>
            </a:r>
            <a:r>
              <a:rPr lang="en-US" sz="2300" dirty="0">
                <a:latin typeface="Montserrat" panose="00000500000000000000" pitchFamily="2" charset="0"/>
                <a:cs typeface="Arial" pitchFamily="34" charset="0"/>
              </a:rPr>
              <a:t> = 0.1 and obtained a new  curve (Fig. 8a). The acquisition function (Fig. 8 right column) was defined to be the variance. The vertical magenta line indicates the point where the next measurement was taken. After two data points were acquired, (Fig. 8b) the variance in the vicinity of the data points is reduced significantly. Data collection continued until the mean and variance became stable (Fig. 8e,f).</a:t>
            </a:r>
          </a:p>
          <a:p>
            <a:pPr>
              <a:lnSpc>
                <a:spcPct val="110000"/>
              </a:lnSpc>
            </a:pPr>
            <a:endParaRPr lang="en-US" sz="2300" dirty="0">
              <a:latin typeface="Montserrat" panose="00000500000000000000" pitchFamily="2" charset="0"/>
              <a:cs typeface="Arial" pitchFamily="34" charset="0"/>
            </a:endParaRPr>
          </a:p>
          <a:p>
            <a:pPr>
              <a:lnSpc>
                <a:spcPct val="110000"/>
              </a:lnSpc>
            </a:pPr>
            <a:r>
              <a:rPr lang="en-US" sz="2300" dirty="0">
                <a:latin typeface="Montserrat" panose="00000500000000000000" pitchFamily="2" charset="0"/>
                <a:cs typeface="Arial" pitchFamily="34" charset="0"/>
              </a:rPr>
              <a:t>Fig. 9 shows the comparison between the Henderson-Hasselbalch equation and the data points acquired in our experiments. While the</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46294" y="8114152"/>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71852" y="15127837"/>
            <a:ext cx="3827948" cy="357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shape of our data is similar to the Henderson-Hasselbalch results, they consistently have lower pH values. This is likely due to the formation of carbonic acid from CO</a:t>
            </a:r>
            <a:r>
              <a:rPr lang="en-US" sz="2300" baseline="-25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in the atmosphere.</a:t>
            </a:r>
            <a:r>
              <a:rPr lang="en-US" sz="2300" baseline="30000" dirty="0">
                <a:latin typeface="Montserrat" panose="00000500000000000000" pitchFamily="2" charset="0"/>
                <a:cs typeface="Arial" pitchFamily="34" charset="0"/>
              </a:rPr>
              <a:t>3</a:t>
            </a:r>
            <a:endParaRPr lang="en-US" sz="2300" dirty="0">
              <a:latin typeface="Montserrat" panose="00000500000000000000" pitchFamily="2" charset="0"/>
              <a:cs typeface="Arial" pitchFamily="34" charset="0"/>
            </a:endParaRPr>
          </a:p>
        </p:txBody>
      </p:sp>
      <p:sp>
        <p:nvSpPr>
          <p:cNvPr id="7" name="TextBox 6">
            <a:extLst>
              <a:ext uri="{FF2B5EF4-FFF2-40B4-BE49-F238E27FC236}">
                <a16:creationId xmlns:a16="http://schemas.microsoft.com/office/drawing/2014/main" id="{FAACD471-D960-0E80-EBA3-2CDB1BAAD4A8}"/>
              </a:ext>
            </a:extLst>
          </p:cNvPr>
          <p:cNvSpPr txBox="1"/>
          <p:nvPr/>
        </p:nvSpPr>
        <p:spPr>
          <a:xfrm>
            <a:off x="12813800" y="16176312"/>
            <a:ext cx="3332920" cy="3571940"/>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Legolas possesses: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2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and Build Hats to control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5 Lego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Arduino </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pH sensor</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pipette with a plunger</a:t>
            </a:r>
          </a:p>
        </p:txBody>
      </p:sp>
      <p:sp>
        <p:nvSpPr>
          <p:cNvPr id="8" name="TextBox 7">
            <a:extLst>
              <a:ext uri="{FF2B5EF4-FFF2-40B4-BE49-F238E27FC236}">
                <a16:creationId xmlns:a16="http://schemas.microsoft.com/office/drawing/2014/main" id="{B76FBFF3-9653-5C0E-B98A-43CD08137E6B}"/>
              </a:ext>
            </a:extLst>
          </p:cNvPr>
          <p:cNvSpPr txBox="1"/>
          <p:nvPr/>
        </p:nvSpPr>
        <p:spPr>
          <a:xfrm>
            <a:off x="12902815" y="20266495"/>
            <a:ext cx="7594985" cy="1235916"/>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The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connect wirelessly via a local network (Fig. 6) to a computer running the code and run the Lego motors using a Build </a:t>
            </a:r>
            <a:r>
              <a:rPr lang="en-US" sz="2300" dirty="0">
                <a:solidFill>
                  <a:prstClr val="black"/>
                </a:solidFill>
                <a:latin typeface="Montserrat" panose="00000500000000000000" pitchFamily="2" charset="0"/>
                <a:cs typeface="Arial" pitchFamily="34" charset="0"/>
              </a:rPr>
              <a:t>H</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at. </a:t>
            </a:r>
          </a:p>
        </p:txBody>
      </p:sp>
      <p:sp>
        <p:nvSpPr>
          <p:cNvPr id="11" name="TextBox 10">
            <a:extLst>
              <a:ext uri="{FF2B5EF4-FFF2-40B4-BE49-F238E27FC236}">
                <a16:creationId xmlns:a16="http://schemas.microsoft.com/office/drawing/2014/main" id="{07BDCD8A-A976-B5C0-7AF7-268B4E51566A}"/>
              </a:ext>
            </a:extLst>
          </p:cNvPr>
          <p:cNvSpPr txBox="1"/>
          <p:nvPr/>
        </p:nvSpPr>
        <p:spPr>
          <a:xfrm>
            <a:off x="20652317" y="15871557"/>
            <a:ext cx="865311" cy="400110"/>
          </a:xfrm>
          <a:prstGeom prst="rect">
            <a:avLst/>
          </a:prstGeom>
          <a:noFill/>
        </p:spPr>
        <p:txBody>
          <a:bodyPr wrap="square" rtlCol="0">
            <a:spAutoFit/>
          </a:bodyPr>
          <a:lstStyle/>
          <a:p>
            <a:r>
              <a:rPr lang="en-US" sz="2000" dirty="0">
                <a:latin typeface="Montserrat" panose="00000500000000000000" pitchFamily="2" charset="0"/>
              </a:rPr>
              <a:t>Fig. 5</a:t>
            </a:r>
          </a:p>
        </p:txBody>
      </p:sp>
      <p:sp>
        <p:nvSpPr>
          <p:cNvPr id="12" name="TextBox 11">
            <a:extLst>
              <a:ext uri="{FF2B5EF4-FFF2-40B4-BE49-F238E27FC236}">
                <a16:creationId xmlns:a16="http://schemas.microsoft.com/office/drawing/2014/main" id="{64A8F33F-6E57-1549-D5A8-50D7BB39B14D}"/>
              </a:ext>
            </a:extLst>
          </p:cNvPr>
          <p:cNvSpPr txBox="1"/>
          <p:nvPr/>
        </p:nvSpPr>
        <p:spPr>
          <a:xfrm>
            <a:off x="20510143" y="20277340"/>
            <a:ext cx="865311" cy="400110"/>
          </a:xfrm>
          <a:prstGeom prst="rect">
            <a:avLst/>
          </a:prstGeom>
          <a:noFill/>
        </p:spPr>
        <p:txBody>
          <a:bodyPr wrap="square" rtlCol="0">
            <a:spAutoFit/>
          </a:bodyPr>
          <a:lstStyle/>
          <a:p>
            <a:r>
              <a:rPr lang="en-US" sz="2000" dirty="0">
                <a:latin typeface="Montserrat" panose="00000500000000000000" pitchFamily="2" charset="0"/>
              </a:rPr>
              <a:t>Fig. 6</a:t>
            </a:r>
          </a:p>
        </p:txBody>
      </p:sp>
      <p:sp>
        <p:nvSpPr>
          <p:cNvPr id="13" name="TextBox 12">
            <a:extLst>
              <a:ext uri="{FF2B5EF4-FFF2-40B4-BE49-F238E27FC236}">
                <a16:creationId xmlns:a16="http://schemas.microsoft.com/office/drawing/2014/main" id="{01D91F6C-80E0-87BA-898E-60E472616806}"/>
              </a:ext>
            </a:extLst>
          </p:cNvPr>
          <p:cNvSpPr txBox="1"/>
          <p:nvPr/>
        </p:nvSpPr>
        <p:spPr>
          <a:xfrm>
            <a:off x="20652317" y="26114923"/>
            <a:ext cx="908497" cy="400110"/>
          </a:xfrm>
          <a:prstGeom prst="rect">
            <a:avLst/>
          </a:prstGeom>
          <a:noFill/>
        </p:spPr>
        <p:txBody>
          <a:bodyPr wrap="square" rtlCol="0">
            <a:spAutoFit/>
          </a:bodyPr>
          <a:lstStyle/>
          <a:p>
            <a:r>
              <a:rPr lang="en-US" sz="2000" dirty="0">
                <a:latin typeface="Montserrat" panose="00000500000000000000" pitchFamily="2" charset="0"/>
              </a:rPr>
              <a:t>Fig. 7</a:t>
            </a:r>
          </a:p>
        </p:txBody>
      </p:sp>
      <p:sp>
        <p:nvSpPr>
          <p:cNvPr id="14" name="TextBox 13">
            <a:extLst>
              <a:ext uri="{FF2B5EF4-FFF2-40B4-BE49-F238E27FC236}">
                <a16:creationId xmlns:a16="http://schemas.microsoft.com/office/drawing/2014/main" id="{4D5473D4-3AA6-D5DC-4E7E-2EE23727CCCE}"/>
              </a:ext>
            </a:extLst>
          </p:cNvPr>
          <p:cNvSpPr txBox="1"/>
          <p:nvPr/>
        </p:nvSpPr>
        <p:spPr>
          <a:xfrm>
            <a:off x="39778694" y="8339844"/>
            <a:ext cx="865311" cy="338554"/>
          </a:xfrm>
          <a:prstGeom prst="rect">
            <a:avLst/>
          </a:prstGeom>
          <a:noFill/>
        </p:spPr>
        <p:txBody>
          <a:bodyPr wrap="square" rtlCol="0">
            <a:spAutoFit/>
          </a:bodyPr>
          <a:lstStyle/>
          <a:p>
            <a:r>
              <a:rPr lang="en-US" sz="1600" dirty="0">
                <a:latin typeface="Montserrat" panose="00000500000000000000" pitchFamily="2" charset="0"/>
              </a:rPr>
              <a:t>Eq. 2</a:t>
            </a:r>
          </a:p>
        </p:txBody>
      </p:sp>
      <p:pic>
        <p:nvPicPr>
          <p:cNvPr id="49" name="Picture 48" descr="A graph of a graph&#10;&#10;Description automatically generated with medium confidence">
            <a:extLst>
              <a:ext uri="{FF2B5EF4-FFF2-40B4-BE49-F238E27FC236}">
                <a16:creationId xmlns:a16="http://schemas.microsoft.com/office/drawing/2014/main" id="{DBA81F61-0AED-5D25-4D38-C16BBAB3FD3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04745" y="21246871"/>
            <a:ext cx="5958655" cy="3242089"/>
          </a:xfrm>
          <a:prstGeom prst="rect">
            <a:avLst/>
          </a:prstGeom>
        </p:spPr>
      </p:pic>
      <p:pic>
        <p:nvPicPr>
          <p:cNvPr id="1062" name="Picture 8" descr="3: Illustration of 1-D Gaussian process. A Gaussian process is a... |  Download Scientific Diagram">
            <a:extLst>
              <a:ext uri="{FF2B5EF4-FFF2-40B4-BE49-F238E27FC236}">
                <a16:creationId xmlns:a16="http://schemas.microsoft.com/office/drawing/2014/main" id="{B6035A50-2CDF-4A02-EC79-1A2CEFD3658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93774" y="17468998"/>
            <a:ext cx="6035776" cy="369879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A tutorial on Gaussian process regression: Modelling, exploring, and  exploiting functions - ScienceDirect">
            <a:extLst>
              <a:ext uri="{FF2B5EF4-FFF2-40B4-BE49-F238E27FC236}">
                <a16:creationId xmlns:a16="http://schemas.microsoft.com/office/drawing/2014/main" id="{12306C7F-62F9-06E7-BF86-1D3597B219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806" y="12391457"/>
            <a:ext cx="5291249" cy="306877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a:extLst>
              <a:ext uri="{FF2B5EF4-FFF2-40B4-BE49-F238E27FC236}">
                <a16:creationId xmlns:a16="http://schemas.microsoft.com/office/drawing/2014/main" id="{2E67C92B-65C8-20D7-BC7C-99D95897F779}"/>
              </a:ext>
            </a:extLst>
          </p:cNvPr>
          <p:cNvPicPr>
            <a:picLocks noChangeAspect="1"/>
          </p:cNvPicPr>
          <p:nvPr/>
        </p:nvPicPr>
        <p:blipFill rotWithShape="1">
          <a:blip r:embed="rId25"/>
          <a:srcRect t="42710" b="-28"/>
          <a:stretch/>
        </p:blipFill>
        <p:spPr>
          <a:xfrm>
            <a:off x="6592083" y="24688271"/>
            <a:ext cx="5229417" cy="1067329"/>
          </a:xfrm>
          <a:prstGeom prst="rect">
            <a:avLst/>
          </a:prstGeom>
          <a:effectLst>
            <a:glow rad="63500">
              <a:schemeClr val="tx1">
                <a:alpha val="40000"/>
              </a:schemeClr>
            </a:glow>
            <a:softEdge rad="0"/>
          </a:effectLst>
        </p:spPr>
      </p:pic>
      <p:sp>
        <p:nvSpPr>
          <p:cNvPr id="1065" name="TextBox 1064">
            <a:extLst>
              <a:ext uri="{FF2B5EF4-FFF2-40B4-BE49-F238E27FC236}">
                <a16:creationId xmlns:a16="http://schemas.microsoft.com/office/drawing/2014/main" id="{118EFB16-40AD-6A61-E634-3A2F1B8E2C5E}"/>
              </a:ext>
            </a:extLst>
          </p:cNvPr>
          <p:cNvSpPr txBox="1"/>
          <p:nvPr/>
        </p:nvSpPr>
        <p:spPr>
          <a:xfrm>
            <a:off x="5796776" y="12163134"/>
            <a:ext cx="6274427" cy="357194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Gaussian processes is a method of regression analysis used to develop a model that indicates which functions are most likely to describe the data obtained at any time during an experiment. When there are no data, the prior model includes all functions. Then as more data are observed, the number of possible functions decreases. The functions are</a:t>
            </a:r>
          </a:p>
        </p:txBody>
      </p:sp>
      <p:sp>
        <p:nvSpPr>
          <p:cNvPr id="1066" name="TextBox 1065">
            <a:extLst>
              <a:ext uri="{FF2B5EF4-FFF2-40B4-BE49-F238E27FC236}">
                <a16:creationId xmlns:a16="http://schemas.microsoft.com/office/drawing/2014/main" id="{E65FD511-2ED8-F3C4-CBA8-248929983129}"/>
              </a:ext>
            </a:extLst>
          </p:cNvPr>
          <p:cNvSpPr txBox="1"/>
          <p:nvPr/>
        </p:nvSpPr>
        <p:spPr>
          <a:xfrm>
            <a:off x="467042" y="17255928"/>
            <a:ext cx="5609808" cy="8634416"/>
          </a:xfrm>
          <a:prstGeom prst="rect">
            <a:avLst/>
          </a:prstGeom>
          <a:noFill/>
        </p:spPr>
        <p:txBody>
          <a:bodyPr wrap="square" lIns="90000" tIns="46800" rIns="90000" rtlCol="0">
            <a:spAutoFit/>
          </a:bodyPr>
          <a:lstStyle/>
          <a:p>
            <a:pPr>
              <a:lnSpc>
                <a:spcPct val="110000"/>
              </a:lnSpc>
              <a:spcAft>
                <a:spcPts val="600"/>
              </a:spcAft>
            </a:pPr>
            <a:r>
              <a:rPr lang="en-US" sz="2300" dirty="0">
                <a:latin typeface="Montserrat" panose="00000500000000000000" pitchFamily="2" charset="0"/>
              </a:rPr>
              <a:t>probability distribution (also known as a Bell curve) as an output (Fig. 2). The variance in the distributions represents the uncertainty in the function. Where we have a better idea of the underlying function, the distributions are narrower. This variance includes both the uncertainty in the model due to the lack of data (epistemic uncertainty), and the noise in the data itself (aleatoric uncertainty). The uncertainty is plotted on Fig. 3 as the light-blue region (2 standard deviations). The darker-blue line on this graph is the surrogate function, the mean of the possible functions. A surrogate function is the curve that most likely represents the true curve. The underlying curve that we desire to find is shown by the black dotted line.</a:t>
            </a:r>
          </a:p>
        </p:txBody>
      </p:sp>
      <p:sp>
        <p:nvSpPr>
          <p:cNvPr id="1067" name="TextBox 1066">
            <a:extLst>
              <a:ext uri="{FF2B5EF4-FFF2-40B4-BE49-F238E27FC236}">
                <a16:creationId xmlns:a16="http://schemas.microsoft.com/office/drawing/2014/main" id="{935665CF-D011-C9F6-CE0B-750E09AFFEF2}"/>
              </a:ext>
            </a:extLst>
          </p:cNvPr>
          <p:cNvSpPr txBox="1"/>
          <p:nvPr/>
        </p:nvSpPr>
        <p:spPr>
          <a:xfrm>
            <a:off x="4602532" y="14564199"/>
            <a:ext cx="1243117" cy="400110"/>
          </a:xfrm>
          <a:prstGeom prst="rect">
            <a:avLst/>
          </a:prstGeom>
          <a:noFill/>
        </p:spPr>
        <p:txBody>
          <a:bodyPr wrap="square" rtlCol="0">
            <a:spAutoFit/>
          </a:bodyPr>
          <a:lstStyle/>
          <a:p>
            <a:pPr algn="ctr"/>
            <a:r>
              <a:rPr lang="en-US" sz="2000" dirty="0">
                <a:latin typeface="Montserrat" panose="00000500000000000000" pitchFamily="2" charset="0"/>
              </a:rPr>
              <a:t>Fig. 1</a:t>
            </a:r>
          </a:p>
        </p:txBody>
      </p:sp>
      <p:sp>
        <p:nvSpPr>
          <p:cNvPr id="1068" name="TextBox 1067">
            <a:extLst>
              <a:ext uri="{FF2B5EF4-FFF2-40B4-BE49-F238E27FC236}">
                <a16:creationId xmlns:a16="http://schemas.microsoft.com/office/drawing/2014/main" id="{622DC476-E01E-003A-7EE6-45C4EC5A8489}"/>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 2</a:t>
            </a:r>
          </a:p>
        </p:txBody>
      </p:sp>
      <p:sp>
        <p:nvSpPr>
          <p:cNvPr id="1069" name="TextBox 1068">
            <a:extLst>
              <a:ext uri="{FF2B5EF4-FFF2-40B4-BE49-F238E27FC236}">
                <a16:creationId xmlns:a16="http://schemas.microsoft.com/office/drawing/2014/main" id="{4B7B7B66-A4C2-693F-055A-27D7178BCDA9}"/>
              </a:ext>
            </a:extLst>
          </p:cNvPr>
          <p:cNvSpPr txBox="1"/>
          <p:nvPr/>
        </p:nvSpPr>
        <p:spPr>
          <a:xfrm>
            <a:off x="10326996" y="23812112"/>
            <a:ext cx="1304363" cy="400110"/>
          </a:xfrm>
          <a:prstGeom prst="rect">
            <a:avLst/>
          </a:prstGeom>
          <a:noFill/>
        </p:spPr>
        <p:txBody>
          <a:bodyPr wrap="square" rtlCol="0">
            <a:spAutoFit/>
          </a:bodyPr>
          <a:lstStyle/>
          <a:p>
            <a:r>
              <a:rPr lang="en-US" sz="2000" dirty="0">
                <a:latin typeface="Montserrat" panose="00000500000000000000" pitchFamily="2" charset="0"/>
              </a:rPr>
              <a:t>Fig. 3</a:t>
            </a:r>
          </a:p>
        </p:txBody>
      </p:sp>
      <p:sp>
        <p:nvSpPr>
          <p:cNvPr id="1070" name="TextBox 1069">
            <a:extLst>
              <a:ext uri="{FF2B5EF4-FFF2-40B4-BE49-F238E27FC236}">
                <a16:creationId xmlns:a16="http://schemas.microsoft.com/office/drawing/2014/main" id="{93C4BFE1-416C-98BC-36D4-17AA36932E4E}"/>
              </a:ext>
            </a:extLst>
          </p:cNvPr>
          <p:cNvSpPr txBox="1"/>
          <p:nvPr/>
        </p:nvSpPr>
        <p:spPr>
          <a:xfrm>
            <a:off x="5821825" y="25438323"/>
            <a:ext cx="910151" cy="406211"/>
          </a:xfrm>
          <a:prstGeom prst="rect">
            <a:avLst/>
          </a:prstGeom>
          <a:noFill/>
        </p:spPr>
        <p:txBody>
          <a:bodyPr wrap="square" rtlCol="0">
            <a:spAutoFit/>
          </a:bodyPr>
          <a:lstStyle/>
          <a:p>
            <a:r>
              <a:rPr lang="en-US" sz="2000" dirty="0">
                <a:latin typeface="Montserrat" panose="00000500000000000000" pitchFamily="2" charset="0"/>
              </a:rPr>
              <a:t>Eq. 1</a:t>
            </a:r>
          </a:p>
        </p:txBody>
      </p:sp>
      <mc:AlternateContent xmlns:mc="http://schemas.openxmlformats.org/markup-compatibility/2006">
        <mc:Choice xmlns:a14="http://schemas.microsoft.com/office/drawing/2010/main" Requires="a14">
          <p:sp>
            <p:nvSpPr>
              <p:cNvPr id="1071" name="TextBox 1070">
                <a:extLst>
                  <a:ext uri="{FF2B5EF4-FFF2-40B4-BE49-F238E27FC236}">
                    <a16:creationId xmlns:a16="http://schemas.microsoft.com/office/drawing/2014/main" id="{23CAF80D-9D12-3658-77C0-9EFAE373223B}"/>
                  </a:ext>
                </a:extLst>
              </p:cNvPr>
              <p:cNvSpPr txBox="1"/>
              <p:nvPr/>
            </p:nvSpPr>
            <p:spPr>
              <a:xfrm>
                <a:off x="464360" y="25890344"/>
                <a:ext cx="11407795" cy="325057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The way to find the surrogate function is by using a ”kernel”, or covariance function (Eq. 1). For any two given inputs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𝑝</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𝑞</m:t>
                        </m:r>
                      </m:sub>
                    </m:sSub>
                  </m:oMath>
                </a14:m>
                <a:r>
                  <a:rPr lang="en-US" sz="2300" dirty="0">
                    <a:latin typeface="Montserrat" panose="00000500000000000000" pitchFamily="2" charset="0"/>
                  </a:rPr>
                  <a:t>), the kernel determines how similar the outputs are, and thus informs the shape of the surrogate function. For example, if the outputs are more similar, the function will be smoother. In the Gaussian process, the “hyperparameters” (</a:t>
                </a:r>
                <a14:m>
                  <m:oMath xmlns:m="http://schemas.openxmlformats.org/officeDocument/2006/math">
                    <m:sSup>
                      <m:sSupPr>
                        <m:ctrlPr>
                          <a:rPr lang="en-US" sz="2300" b="0" i="1" dirty="0" smtClean="0">
                            <a:latin typeface="Cambria Math" panose="02040503050406030204" pitchFamily="18" charset="0"/>
                          </a:rPr>
                        </m:ctrlPr>
                      </m:sSupPr>
                      <m:e>
                        <m:sSub>
                          <m:sSubPr>
                            <m:ctrlPr>
                              <a:rPr lang="en-US" sz="2300" i="1" dirty="0" smtClean="0">
                                <a:latin typeface="Cambria Math" panose="02040503050406030204" pitchFamily="18" charset="0"/>
                              </a:rPr>
                            </m:ctrlPr>
                          </m:sSubPr>
                          <m:e>
                            <m:r>
                              <a:rPr lang="en-US" sz="2300" i="1" dirty="0">
                                <a:latin typeface="Cambria Math" panose="02040503050406030204" pitchFamily="18" charset="0"/>
                              </a:rPr>
                              <m:t>𝜎</m:t>
                            </m:r>
                          </m:e>
                          <m:sub>
                            <m:r>
                              <a:rPr lang="en-US" sz="2300" b="0" i="1" dirty="0" smtClean="0">
                                <a:latin typeface="Cambria Math" panose="02040503050406030204" pitchFamily="18" charset="0"/>
                              </a:rPr>
                              <m:t>𝑓</m:t>
                            </m:r>
                          </m:sub>
                        </m:sSub>
                      </m:e>
                      <m:sup>
                        <m:r>
                          <a:rPr lang="en-US" sz="2300" b="0" i="1" dirty="0" smtClean="0">
                            <a:latin typeface="Cambria Math" panose="02040503050406030204" pitchFamily="18" charset="0"/>
                          </a:rPr>
                          <m:t>2</m:t>
                        </m:r>
                      </m:sup>
                    </m:sSup>
                    <m:r>
                      <a:rPr lang="en-US" sz="2300" b="0" i="1" smtClean="0">
                        <a:latin typeface="Cambria Math" panose="02040503050406030204" pitchFamily="18" charset="0"/>
                      </a:rPr>
                      <m:t>,</m:t>
                    </m:r>
                    <m:r>
                      <a:rPr lang="en-US" sz="2300" b="0" i="0" smtClean="0">
                        <a:latin typeface="Cambria Math" panose="02040503050406030204" pitchFamily="18" charset="0"/>
                      </a:rPr>
                      <m:t> </m:t>
                    </m:r>
                    <m:r>
                      <a:rPr lang="en-US" sz="2300" b="0" i="1" smtClean="0">
                        <a:latin typeface="Cambria Math" panose="02040503050406030204" pitchFamily="18" charset="0"/>
                      </a:rPr>
                      <m:t>𝑙</m:t>
                    </m:r>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sSub>
                          <m:sSubPr>
                            <m:ctrlPr>
                              <a:rPr lang="en-US" sz="2300" i="1">
                                <a:latin typeface="Cambria Math" panose="02040503050406030204" pitchFamily="18" charset="0"/>
                              </a:rPr>
                            </m:ctrlPr>
                          </m:sSubPr>
                          <m:e>
                            <m:r>
                              <a:rPr lang="en-US" sz="2300" i="1" dirty="0">
                                <a:latin typeface="Cambria Math" panose="02040503050406030204" pitchFamily="18" charset="0"/>
                              </a:rPr>
                              <m:t>𝜎</m:t>
                            </m:r>
                          </m:e>
                          <m:sub>
                            <m:r>
                              <a:rPr lang="en-US" sz="2300" i="1">
                                <a:latin typeface="Cambria Math" panose="02040503050406030204" pitchFamily="18" charset="0"/>
                              </a:rPr>
                              <m:t>𝑛</m:t>
                            </m:r>
                          </m:sub>
                        </m:sSub>
                      </m:e>
                      <m:sup>
                        <m:r>
                          <a:rPr lang="en-US" sz="2300" b="0" i="1" smtClean="0">
                            <a:latin typeface="Cambria Math" panose="02040503050406030204" pitchFamily="18" charset="0"/>
                          </a:rPr>
                          <m:t>2</m:t>
                        </m:r>
                      </m:sup>
                    </m:sSup>
                    <m:r>
                      <a:rPr lang="en-US" sz="2300" b="0" i="1" smtClean="0">
                        <a:latin typeface="Cambria Math" panose="02040503050406030204" pitchFamily="18" charset="0"/>
                      </a:rPr>
                      <m:t>) </m:t>
                    </m:r>
                  </m:oMath>
                </a14:m>
                <a:r>
                  <a:rPr lang="en-US" sz="2300" dirty="0">
                    <a:latin typeface="Montserrat" panose="00000500000000000000" pitchFamily="2" charset="0"/>
                  </a:rPr>
                  <a:t>of the kernel are fitted to the data. The kernel is also used to construct a covariance matrix, which is used to calculate the mean and the variance of the function at each point (Fig. 3).</a:t>
                </a:r>
                <a:r>
                  <a:rPr lang="en-US" sz="2300" baseline="30000" dirty="0">
                    <a:latin typeface="Montserrat" panose="00000500000000000000" pitchFamily="2" charset="0"/>
                  </a:rPr>
                  <a:t>1</a:t>
                </a:r>
                <a:endParaRPr lang="en-US" sz="2300" baseline="30000" dirty="0"/>
              </a:p>
            </p:txBody>
          </p:sp>
        </mc:Choice>
        <mc:Fallback>
          <p:sp>
            <p:nvSpPr>
              <p:cNvPr id="1071" name="TextBox 1070">
                <a:extLst>
                  <a:ext uri="{FF2B5EF4-FFF2-40B4-BE49-F238E27FC236}">
                    <a16:creationId xmlns:a16="http://schemas.microsoft.com/office/drawing/2014/main" id="{23CAF80D-9D12-3658-77C0-9EFAE373223B}"/>
                  </a:ext>
                </a:extLst>
              </p:cNvPr>
              <p:cNvSpPr txBox="1">
                <a:spLocks noRot="1" noChangeAspect="1" noMove="1" noResize="1" noEditPoints="1" noAdjustHandles="1" noChangeArrowheads="1" noChangeShapeType="1" noTextEdit="1"/>
              </p:cNvSpPr>
              <p:nvPr/>
            </p:nvSpPr>
            <p:spPr>
              <a:xfrm>
                <a:off x="464360" y="25890344"/>
                <a:ext cx="11407795" cy="3250570"/>
              </a:xfrm>
              <a:prstGeom prst="rect">
                <a:avLst/>
              </a:prstGeom>
              <a:blipFill>
                <a:blip r:embed="rId26"/>
                <a:stretch>
                  <a:fillRect l="-748" t="-1126" r="-1335" b="-3189"/>
                </a:stretch>
              </a:blipFill>
            </p:spPr>
            <p:txBody>
              <a:bodyPr/>
              <a:lstStyle/>
              <a:p>
                <a:r>
                  <a:rPr lang="en-US">
                    <a:noFill/>
                  </a:rPr>
                  <a:t> </a:t>
                </a:r>
              </a:p>
            </p:txBody>
          </p:sp>
        </mc:Fallback>
      </mc:AlternateContent>
      <p:pic>
        <p:nvPicPr>
          <p:cNvPr id="1072" name="Picture 1071" descr="A diagram of a function&#10;&#10;Description automatically generated with medium confidence">
            <a:extLst>
              <a:ext uri="{FF2B5EF4-FFF2-40B4-BE49-F238E27FC236}">
                <a16:creationId xmlns:a16="http://schemas.microsoft.com/office/drawing/2014/main" id="{A24B1ABE-CF04-5F76-C02C-F11D31BFA6E4}"/>
              </a:ext>
            </a:extLst>
          </p:cNvPr>
          <p:cNvPicPr>
            <a:picLocks noChangeAspect="1"/>
          </p:cNvPicPr>
          <p:nvPr/>
        </p:nvPicPr>
        <p:blipFill>
          <a:blip r:embed="rId27">
            <a:extLst>
              <a:ext uri="{28A0092B-C50C-407E-A947-70E740481C1C}">
                <a14:useLocalDpi xmlns:a14="http://schemas.microsoft.com/office/drawing/2010/main" val="0"/>
              </a:ext>
            </a:extLst>
          </a:blip>
          <a:srcRect r="51245"/>
          <a:stretch/>
        </p:blipFill>
        <p:spPr>
          <a:xfrm>
            <a:off x="6845118" y="28884995"/>
            <a:ext cx="5194482" cy="3402745"/>
          </a:xfrm>
          <a:prstGeom prst="rect">
            <a:avLst/>
          </a:prstGeom>
        </p:spPr>
      </p:pic>
      <p:sp>
        <p:nvSpPr>
          <p:cNvPr id="1073" name="TextBox 1072">
            <a:extLst>
              <a:ext uri="{FF2B5EF4-FFF2-40B4-BE49-F238E27FC236}">
                <a16:creationId xmlns:a16="http://schemas.microsoft.com/office/drawing/2014/main" id="{05B755B9-4AC4-8556-10D7-CFA77E8F359B}"/>
              </a:ext>
            </a:extLst>
          </p:cNvPr>
          <p:cNvSpPr txBox="1"/>
          <p:nvPr/>
        </p:nvSpPr>
        <p:spPr>
          <a:xfrm>
            <a:off x="470446" y="29196447"/>
            <a:ext cx="6240845" cy="3570786"/>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This information is then used to determine the best data point to take next using an “acquisition function” that the scientist has specified. For instance, if the acquisition function is equal to the variance at each point (Fig. 4), a measurement will be taken where the uncertainty is highest, as shown by the vertical magenta line.</a:t>
            </a:r>
            <a:endParaRPr lang="en-US" sz="2300" dirty="0"/>
          </a:p>
        </p:txBody>
      </p:sp>
      <p:sp>
        <p:nvSpPr>
          <p:cNvPr id="1074" name="TextBox 1073">
            <a:extLst>
              <a:ext uri="{FF2B5EF4-FFF2-40B4-BE49-F238E27FC236}">
                <a16:creationId xmlns:a16="http://schemas.microsoft.com/office/drawing/2014/main" id="{0CA020C2-D22E-4DED-6454-8269ED53F77C}"/>
              </a:ext>
            </a:extLst>
          </p:cNvPr>
          <p:cNvSpPr txBox="1"/>
          <p:nvPr/>
        </p:nvSpPr>
        <p:spPr>
          <a:xfrm>
            <a:off x="9040744" y="32010787"/>
            <a:ext cx="883575" cy="400110"/>
          </a:xfrm>
          <a:prstGeom prst="rect">
            <a:avLst/>
          </a:prstGeom>
          <a:noFill/>
        </p:spPr>
        <p:txBody>
          <a:bodyPr wrap="none" rtlCol="0">
            <a:spAutoFit/>
          </a:bodyPr>
          <a:lstStyle/>
          <a:p>
            <a:r>
              <a:rPr lang="en-US" sz="2000" dirty="0">
                <a:latin typeface="Montserrat" pitchFamily="2" charset="77"/>
              </a:rPr>
              <a:t>Fig. 4</a:t>
            </a:r>
          </a:p>
        </p:txBody>
      </p:sp>
      <p:sp>
        <p:nvSpPr>
          <p:cNvPr id="1075" name="TextBox 1074">
            <a:extLst>
              <a:ext uri="{FF2B5EF4-FFF2-40B4-BE49-F238E27FC236}">
                <a16:creationId xmlns:a16="http://schemas.microsoft.com/office/drawing/2014/main" id="{68B1A2BB-7FC4-FE3B-0C6F-1A0F7E477A9E}"/>
              </a:ext>
            </a:extLst>
          </p:cNvPr>
          <p:cNvSpPr txBox="1"/>
          <p:nvPr/>
        </p:nvSpPr>
        <p:spPr>
          <a:xfrm>
            <a:off x="482600" y="15604246"/>
            <a:ext cx="11588602" cy="1701043"/>
          </a:xfrm>
          <a:prstGeom prst="rect">
            <a:avLst/>
          </a:prstGeom>
          <a:noFill/>
        </p:spPr>
        <p:txBody>
          <a:bodyPr wrap="square">
            <a:spAutoFit/>
          </a:bodyPr>
          <a:lstStyle/>
          <a:p>
            <a:pPr>
              <a:lnSpc>
                <a:spcPct val="110000"/>
              </a:lnSpc>
              <a:spcBef>
                <a:spcPts val="0"/>
              </a:spcBef>
              <a:spcAft>
                <a:spcPts val="600"/>
              </a:spcAft>
            </a:pPr>
            <a:r>
              <a:rPr lang="en-US" sz="2300" dirty="0">
                <a:latin typeface="Montserrat" panose="00000500000000000000" pitchFamily="2" charset="0"/>
              </a:rPr>
              <a:t>non-parametric, which means there is no equation that describes the function being fitted; there is only a curve described by a set of points. </a:t>
            </a:r>
          </a:p>
          <a:p>
            <a:pPr>
              <a:lnSpc>
                <a:spcPct val="110000"/>
              </a:lnSpc>
            </a:pPr>
            <a:r>
              <a:rPr lang="en-US" sz="2300" dirty="0">
                <a:latin typeface="Montserrat" panose="00000500000000000000" pitchFamily="2" charset="0"/>
              </a:rPr>
              <a:t>In essence, a Gaussian process is a collection of normally distributed random variables. Thus, for each value of the control parameter, there is a Gaussian</a:t>
            </a:r>
            <a:endParaRPr lang="en-US" sz="2300" dirty="0"/>
          </a:p>
        </p:txBody>
      </p:sp>
      <p:pic>
        <p:nvPicPr>
          <p:cNvPr id="1076" name="Picture 1075">
            <a:extLst>
              <a:ext uri="{FF2B5EF4-FFF2-40B4-BE49-F238E27FC236}">
                <a16:creationId xmlns:a16="http://schemas.microsoft.com/office/drawing/2014/main" id="{B3A9CC42-BBDB-6E5F-6B69-90F04339DE9E}"/>
              </a:ext>
            </a:extLst>
          </p:cNvPr>
          <p:cNvPicPr>
            <a:picLocks noChangeAspect="1"/>
          </p:cNvPicPr>
          <p:nvPr/>
        </p:nvPicPr>
        <p:blipFill>
          <a:blip r:embed="rId28">
            <a:extLst>
              <a:ext uri="{28A0092B-C50C-407E-A947-70E740481C1C}">
                <a14:useLocalDpi xmlns:a14="http://schemas.microsoft.com/office/drawing/2010/main" val="0"/>
              </a:ext>
            </a:extLst>
          </a:blip>
          <a:srcRect l="6919" r="6919"/>
          <a:stretch/>
        </p:blipFill>
        <p:spPr>
          <a:xfrm>
            <a:off x="38229841" y="25206525"/>
            <a:ext cx="5203377" cy="1711648"/>
          </a:xfrm>
          <a:prstGeom prst="rect">
            <a:avLst/>
          </a:prstGeom>
        </p:spPr>
      </p:pic>
      <p:pic>
        <p:nvPicPr>
          <p:cNvPr id="1077" name="Picture 1076">
            <a:extLst>
              <a:ext uri="{FF2B5EF4-FFF2-40B4-BE49-F238E27FC236}">
                <a16:creationId xmlns:a16="http://schemas.microsoft.com/office/drawing/2014/main" id="{AE0EAC38-BB6C-6250-12B7-D40C92DD3FEE}"/>
              </a:ext>
            </a:extLst>
          </p:cNvPr>
          <p:cNvPicPr>
            <a:picLocks noChangeAspect="1"/>
          </p:cNvPicPr>
          <p:nvPr/>
        </p:nvPicPr>
        <p:blipFill>
          <a:blip r:embed="rId29">
            <a:extLst>
              <a:ext uri="{28A0092B-C50C-407E-A947-70E740481C1C}">
                <a14:useLocalDpi xmlns:a14="http://schemas.microsoft.com/office/drawing/2010/main" val="0"/>
              </a:ext>
            </a:extLst>
          </a:blip>
          <a:srcRect l="6919" r="6919"/>
          <a:stretch/>
        </p:blipFill>
        <p:spPr>
          <a:xfrm>
            <a:off x="38229841" y="22808748"/>
            <a:ext cx="5196505" cy="1707983"/>
          </a:xfrm>
          <a:prstGeom prst="rect">
            <a:avLst/>
          </a:prstGeom>
        </p:spPr>
      </p:pic>
      <mc:AlternateContent xmlns:mc="http://schemas.openxmlformats.org/markup-compatibility/2006">
        <mc:Choice xmlns:a14="http://schemas.microsoft.com/office/drawing/2010/main" Requires="a14">
          <p:sp>
            <p:nvSpPr>
              <p:cNvPr id="1078" name="TextBox 1077">
                <a:extLst>
                  <a:ext uri="{FF2B5EF4-FFF2-40B4-BE49-F238E27FC236}">
                    <a16:creationId xmlns:a16="http://schemas.microsoft.com/office/drawing/2014/main" id="{E3FCADAF-5BEF-EDC6-25A4-9300A864C5B5}"/>
                  </a:ext>
                </a:extLst>
              </p:cNvPr>
              <p:cNvSpPr txBox="1"/>
              <p:nvPr/>
            </p:nvSpPr>
            <p:spPr>
              <a:xfrm>
                <a:off x="22668787" y="20351970"/>
                <a:ext cx="20482217" cy="2793265"/>
              </a:xfrm>
              <a:prstGeom prst="rect">
                <a:avLst/>
              </a:prstGeom>
              <a:noFill/>
            </p:spPr>
            <p:txBody>
              <a:bodyPr wrap="square" rtlCol="0">
                <a:spAutoFit/>
              </a:bodyPr>
              <a:lstStyle/>
              <a:p>
                <a:pPr>
                  <a:lnSpc>
                    <a:spcPct val="110000"/>
                  </a:lnSpc>
                </a:pPr>
                <a:r>
                  <a:rPr lang="en-US" sz="2300" dirty="0">
                    <a:latin typeface="Montserrat" pitchFamily="2" charset="77"/>
                  </a:rPr>
                  <a:t>Computational trials allow us to generate data artificially and to test Gaussian Processes more thoroughly and quickly than experimental work is able to do. Computation allows us to vary aspects such as the kernel, the acquisition function (⍺), and the hyperparameters. An example is shown in Figure 10, in which the </a:t>
                </a:r>
                <a:r>
                  <a:rPr lang="en-US" sz="2300" dirty="0" err="1">
                    <a:latin typeface="Montserrat" pitchFamily="2" charset="77"/>
                  </a:rPr>
                  <a:t>lengthscale</a:t>
                </a:r>
                <a:r>
                  <a:rPr lang="en-US" sz="2300" dirty="0">
                    <a:latin typeface="Montserrat" pitchFamily="2" charset="77"/>
                  </a:rPr>
                  <a:t> parameter (</a:t>
                </a:r>
                <a14:m>
                  <m:oMath xmlns:m="http://schemas.openxmlformats.org/officeDocument/2006/math">
                    <m:r>
                      <a:rPr lang="en-US" sz="2300" b="0" i="1" smtClean="0">
                        <a:latin typeface="Cambria Math" panose="02040503050406030204" pitchFamily="18" charset="0"/>
                      </a:rPr>
                      <m:t>𝑙</m:t>
                    </m:r>
                  </m:oMath>
                </a14:m>
                <a:r>
                  <a:rPr lang="en-US" sz="2300" dirty="0">
                    <a:latin typeface="Montserrat" pitchFamily="2" charset="77"/>
                  </a:rPr>
                  <a:t>) was fixed to a value of 0.5. The variance oscillates greatly as the short </a:t>
                </a:r>
                <a:r>
                  <a:rPr lang="en-US" sz="2300" dirty="0" err="1">
                    <a:latin typeface="Montserrat" pitchFamily="2" charset="77"/>
                  </a:rPr>
                  <a:t>lengthscale</a:t>
                </a:r>
                <a:r>
                  <a:rPr lang="en-US" sz="2300" dirty="0">
                    <a:latin typeface="Montserrat" pitchFamily="2" charset="77"/>
                  </a:rPr>
                  <a:t> value implies that the pH values of neighboring points are not necessarily similar. When running the test trials, the data were generated from the Henderson-Hasselbalch equation. Noise was added to the data to imitate the behavior of the physical system. In most trials, the standard deviation was set to 0.05 by using the following code: </a:t>
                </a:r>
              </a:p>
              <a:p>
                <a:pPr>
                  <a:lnSpc>
                    <a:spcPct val="110000"/>
                  </a:lnSpc>
                </a:pPr>
                <a:endParaRPr lang="en-US" sz="2300" dirty="0">
                  <a:latin typeface="Montserrat" pitchFamily="2" charset="77"/>
                </a:endParaRPr>
              </a:p>
            </p:txBody>
          </p:sp>
        </mc:Choice>
        <mc:Fallback>
          <p:sp>
            <p:nvSpPr>
              <p:cNvPr id="1078" name="TextBox 1077">
                <a:extLst>
                  <a:ext uri="{FF2B5EF4-FFF2-40B4-BE49-F238E27FC236}">
                    <a16:creationId xmlns:a16="http://schemas.microsoft.com/office/drawing/2014/main" id="{E3FCADAF-5BEF-EDC6-25A4-9300A864C5B5}"/>
                  </a:ext>
                </a:extLst>
              </p:cNvPr>
              <p:cNvSpPr txBox="1">
                <a:spLocks noRot="1" noChangeAspect="1" noMove="1" noResize="1" noEditPoints="1" noAdjustHandles="1" noChangeArrowheads="1" noChangeShapeType="1" noTextEdit="1"/>
              </p:cNvSpPr>
              <p:nvPr/>
            </p:nvSpPr>
            <p:spPr>
              <a:xfrm>
                <a:off x="22668787" y="20351970"/>
                <a:ext cx="20482217" cy="2793265"/>
              </a:xfrm>
              <a:prstGeom prst="rect">
                <a:avLst/>
              </a:prstGeom>
              <a:blipFill>
                <a:blip r:embed="rId30"/>
                <a:stretch>
                  <a:fillRect l="-446" t="-1528" r="-298"/>
                </a:stretch>
              </a:blipFill>
            </p:spPr>
            <p:txBody>
              <a:bodyPr/>
              <a:lstStyle/>
              <a:p>
                <a:r>
                  <a:rPr lang="en-US">
                    <a:noFill/>
                  </a:rPr>
                  <a:t> </a:t>
                </a:r>
              </a:p>
            </p:txBody>
          </p:sp>
        </mc:Fallback>
      </mc:AlternateContent>
      <p:sp>
        <p:nvSpPr>
          <p:cNvPr id="1079" name="TextBox 1078">
            <a:extLst>
              <a:ext uri="{FF2B5EF4-FFF2-40B4-BE49-F238E27FC236}">
                <a16:creationId xmlns:a16="http://schemas.microsoft.com/office/drawing/2014/main" id="{3F77992C-D3C3-1636-D420-E8576523F658}"/>
              </a:ext>
            </a:extLst>
          </p:cNvPr>
          <p:cNvSpPr txBox="1"/>
          <p:nvPr/>
        </p:nvSpPr>
        <p:spPr>
          <a:xfrm>
            <a:off x="29300478" y="23691443"/>
            <a:ext cx="8959540" cy="2013436"/>
          </a:xfrm>
          <a:prstGeom prst="rect">
            <a:avLst/>
          </a:prstGeom>
          <a:noFill/>
        </p:spPr>
        <p:txBody>
          <a:bodyPr wrap="square" rtlCol="0">
            <a:spAutoFit/>
          </a:bodyPr>
          <a:lstStyle/>
          <a:p>
            <a:pPr>
              <a:lnSpc>
                <a:spcPct val="110000"/>
              </a:lnSpc>
            </a:pPr>
            <a:r>
              <a:rPr lang="en-US" sz="2300" dirty="0">
                <a:latin typeface="Montserrat" pitchFamily="2" charset="77"/>
              </a:rPr>
              <a:t>Computational tests indicated the leftmost data points are not accurately described by the surrogate function when the acquisition function is given by Eq. 3 (Fig. 11). We developed a new acquisition function by incorporating the slope of the curve into ⍺ and taking more measurements</a:t>
            </a:r>
          </a:p>
        </p:txBody>
      </p:sp>
      <p:pic>
        <p:nvPicPr>
          <p:cNvPr id="1080" name="Picture 1079" descr="A graph of a blue curve&#10;&#10;Description automatically generated with medium confidence">
            <a:extLst>
              <a:ext uri="{FF2B5EF4-FFF2-40B4-BE49-F238E27FC236}">
                <a16:creationId xmlns:a16="http://schemas.microsoft.com/office/drawing/2014/main" id="{7BA4B71B-8C62-3D5E-FA80-C2F46383B5C7}"/>
              </a:ext>
            </a:extLst>
          </p:cNvPr>
          <p:cNvPicPr>
            <a:picLocks noChangeAspect="1"/>
          </p:cNvPicPr>
          <p:nvPr/>
        </p:nvPicPr>
        <p:blipFill>
          <a:blip r:embed="rId31">
            <a:extLst>
              <a:ext uri="{28A0092B-C50C-407E-A947-70E740481C1C}">
                <a14:useLocalDpi xmlns:a14="http://schemas.microsoft.com/office/drawing/2010/main" val="0"/>
              </a:ext>
            </a:extLst>
          </a:blip>
          <a:srcRect l="9234" t="-160" r="6643" b="1"/>
          <a:stretch/>
        </p:blipFill>
        <p:spPr>
          <a:xfrm>
            <a:off x="37475746" y="27829907"/>
            <a:ext cx="6016492" cy="2178311"/>
          </a:xfrm>
          <a:prstGeom prst="rect">
            <a:avLst/>
          </a:prstGeom>
        </p:spPr>
      </p:pic>
      <p:pic>
        <p:nvPicPr>
          <p:cNvPr id="1082" name="Picture 1081" descr="A screenshot of a graph&#10;&#10;Description automatically generated">
            <a:extLst>
              <a:ext uri="{FF2B5EF4-FFF2-40B4-BE49-F238E27FC236}">
                <a16:creationId xmlns:a16="http://schemas.microsoft.com/office/drawing/2014/main" id="{1514B53E-EB15-371E-AF7E-877138197F18}"/>
              </a:ext>
            </a:extLst>
          </p:cNvPr>
          <p:cNvPicPr>
            <a:picLocks noChangeAspect="1"/>
          </p:cNvPicPr>
          <p:nvPr/>
        </p:nvPicPr>
        <p:blipFill>
          <a:blip r:embed="rId32">
            <a:extLst>
              <a:ext uri="{28A0092B-C50C-407E-A947-70E740481C1C}">
                <a14:useLocalDpi xmlns:a14="http://schemas.microsoft.com/office/drawing/2010/main" val="0"/>
              </a:ext>
            </a:extLst>
          </a:blip>
          <a:srcRect l="8153" t="10262" r="8755" b="13335"/>
          <a:stretch/>
        </p:blipFill>
        <p:spPr>
          <a:xfrm>
            <a:off x="22784803" y="22996096"/>
            <a:ext cx="6275532" cy="2161797"/>
          </a:xfrm>
          <a:prstGeom prst="rect">
            <a:avLst/>
          </a:prstGeom>
        </p:spPr>
      </p:pic>
      <p:sp>
        <p:nvSpPr>
          <p:cNvPr id="1083" name="TextBox 1082">
            <a:extLst>
              <a:ext uri="{FF2B5EF4-FFF2-40B4-BE49-F238E27FC236}">
                <a16:creationId xmlns:a16="http://schemas.microsoft.com/office/drawing/2014/main" id="{2792AC89-223D-492D-D941-3ED024B0736A}"/>
              </a:ext>
            </a:extLst>
          </p:cNvPr>
          <p:cNvSpPr txBox="1"/>
          <p:nvPr/>
        </p:nvSpPr>
        <p:spPr>
          <a:xfrm>
            <a:off x="23323808" y="25137289"/>
            <a:ext cx="5197521" cy="400110"/>
          </a:xfrm>
          <a:prstGeom prst="rect">
            <a:avLst/>
          </a:prstGeom>
          <a:noFill/>
        </p:spPr>
        <p:txBody>
          <a:bodyPr wrap="square" rtlCol="0">
            <a:spAutoFit/>
          </a:bodyPr>
          <a:lstStyle/>
          <a:p>
            <a:pPr algn="ctr"/>
            <a:r>
              <a:rPr lang="en-US" sz="2000" dirty="0">
                <a:latin typeface="Montserrat" pitchFamily="2" charset="77"/>
              </a:rPr>
              <a:t>Fig. 10: </a:t>
            </a:r>
            <a:r>
              <a:rPr lang="en-US" sz="2000" dirty="0" err="1">
                <a:latin typeface="Montserrat" pitchFamily="2" charset="77"/>
              </a:rPr>
              <a:t>lengthscale</a:t>
            </a:r>
            <a:r>
              <a:rPr lang="en-US" sz="2000" dirty="0">
                <a:latin typeface="Montserrat" pitchFamily="2" charset="77"/>
              </a:rPr>
              <a:t> = 0.5 (computation)</a:t>
            </a:r>
          </a:p>
        </p:txBody>
      </p:sp>
      <p:sp>
        <p:nvSpPr>
          <p:cNvPr id="1085" name="TextBox 1084">
            <a:extLst>
              <a:ext uri="{FF2B5EF4-FFF2-40B4-BE49-F238E27FC236}">
                <a16:creationId xmlns:a16="http://schemas.microsoft.com/office/drawing/2014/main" id="{A04DB224-3471-606D-FC0C-E0BB140A7BDF}"/>
              </a:ext>
            </a:extLst>
          </p:cNvPr>
          <p:cNvSpPr txBox="1"/>
          <p:nvPr/>
        </p:nvSpPr>
        <p:spPr>
          <a:xfrm>
            <a:off x="38229841" y="24475372"/>
            <a:ext cx="5361070" cy="400110"/>
          </a:xfrm>
          <a:prstGeom prst="rect">
            <a:avLst/>
          </a:prstGeom>
          <a:noFill/>
        </p:spPr>
        <p:txBody>
          <a:bodyPr wrap="square" rtlCol="0">
            <a:spAutoFit/>
          </a:bodyPr>
          <a:lstStyle/>
          <a:p>
            <a:pPr algn="ctr"/>
            <a:r>
              <a:rPr lang="en-US" sz="2000" dirty="0">
                <a:latin typeface="Montserrat" pitchFamily="2" charset="77"/>
              </a:rPr>
              <a:t>Fig. 11: ⍺ = variance (computation)</a:t>
            </a:r>
          </a:p>
        </p:txBody>
      </p:sp>
      <p:sp>
        <p:nvSpPr>
          <p:cNvPr id="1086" name="TextBox 1085">
            <a:extLst>
              <a:ext uri="{FF2B5EF4-FFF2-40B4-BE49-F238E27FC236}">
                <a16:creationId xmlns:a16="http://schemas.microsoft.com/office/drawing/2014/main" id="{F205BEA8-E1DE-ADE1-6292-35DBB24928DB}"/>
              </a:ext>
            </a:extLst>
          </p:cNvPr>
          <p:cNvSpPr txBox="1"/>
          <p:nvPr/>
        </p:nvSpPr>
        <p:spPr>
          <a:xfrm>
            <a:off x="39027489" y="26910318"/>
            <a:ext cx="3765774" cy="400110"/>
          </a:xfrm>
          <a:prstGeom prst="rect">
            <a:avLst/>
          </a:prstGeom>
          <a:noFill/>
        </p:spPr>
        <p:txBody>
          <a:bodyPr wrap="none" rtlCol="0">
            <a:spAutoFit/>
          </a:bodyPr>
          <a:lstStyle/>
          <a:p>
            <a:r>
              <a:rPr lang="en-US" sz="2000" dirty="0">
                <a:latin typeface="Montserrat" pitchFamily="2" charset="77"/>
              </a:rPr>
              <a:t>Fig. 12: new ⍺ (computation)</a:t>
            </a:r>
          </a:p>
        </p:txBody>
      </p:sp>
      <mc:AlternateContent xmlns:mc="http://schemas.openxmlformats.org/markup-compatibility/2006">
        <mc:Choice xmlns:a14="http://schemas.microsoft.com/office/drawing/2010/main" Requires="a14">
          <p:sp>
            <p:nvSpPr>
              <p:cNvPr id="1087" name="TextBox 1086">
                <a:extLst>
                  <a:ext uri="{FF2B5EF4-FFF2-40B4-BE49-F238E27FC236}">
                    <a16:creationId xmlns:a16="http://schemas.microsoft.com/office/drawing/2014/main" id="{72CF8DA5-E898-A6FB-973F-3DF38FDCD298}"/>
                  </a:ext>
                </a:extLst>
              </p:cNvPr>
              <p:cNvSpPr txBox="1"/>
              <p:nvPr/>
            </p:nvSpPr>
            <p:spPr>
              <a:xfrm>
                <a:off x="22849098" y="25641429"/>
                <a:ext cx="15467262" cy="845296"/>
              </a:xfrm>
              <a:prstGeom prst="rect">
                <a:avLst/>
              </a:prstGeom>
              <a:noFill/>
            </p:spPr>
            <p:txBody>
              <a:bodyPr wrap="square" rtlCol="0">
                <a:spAutoFit/>
              </a:bodyPr>
              <a:lstStyle/>
              <a:p>
                <a:pPr>
                  <a:lnSpc>
                    <a:spcPct val="110000"/>
                  </a:lnSpc>
                </a:pPr>
                <a:r>
                  <a:rPr lang="en-US" sz="2300" dirty="0">
                    <a:latin typeface="Montserrat" pitchFamily="2" charset="77"/>
                  </a:rPr>
                  <a:t>where the slope is greater. Our method was to use two different forms of ⍺: Eq. 3 and Eq. 4, where </a:t>
                </a:r>
                <a14:m>
                  <m:oMath xmlns:m="http://schemas.openxmlformats.org/officeDocument/2006/math">
                    <m:r>
                      <a:rPr lang="en-US" sz="2300" b="0" i="1" smtClean="0">
                        <a:latin typeface="Cambria Math" panose="02040503050406030204" pitchFamily="18" charset="0"/>
                      </a:rPr>
                      <m:t>𝑛</m:t>
                    </m:r>
                  </m:oMath>
                </a14:m>
                <a:r>
                  <a:rPr lang="en-US" sz="2300" dirty="0">
                    <a:latin typeface="Montserrat" pitchFamily="2" charset="77"/>
                  </a:rPr>
                  <a:t> is the iteration number and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i="1">
                            <a:latin typeface="Cambria Math" panose="02040503050406030204" pitchFamily="18" charset="0"/>
                            <a:ea typeface="Cambria Math" panose="02040503050406030204" pitchFamily="18" charset="0"/>
                          </a:rPr>
                          <m:t>2</m:t>
                        </m:r>
                      </m:sup>
                    </m:sSup>
                  </m:oMath>
                </a14:m>
                <a:r>
                  <a:rPr lang="en-US" sz="2300" dirty="0">
                    <a:latin typeface="Montserrat" pitchFamily="2" charset="77"/>
                  </a:rPr>
                  <a:t> is the variance. Measurements were initially</a:t>
                </a:r>
                <a:r>
                  <a:rPr lang="en-US" sz="2300" dirty="0">
                    <a:latin typeface="Montserrat" panose="00000500000000000000" pitchFamily="2" charset="0"/>
                  </a:rPr>
                  <a:t> </a:t>
                </a:r>
                <a:r>
                  <a:rPr lang="en-US" sz="2300" dirty="0">
                    <a:latin typeface="Montserrat" pitchFamily="2" charset="77"/>
                  </a:rPr>
                  <a:t>taken using Eq. 3, until the</a:t>
                </a:r>
                <a:endParaRPr lang="en-US" sz="2300" dirty="0">
                  <a:latin typeface="Montserrat" panose="00000500000000000000" pitchFamily="2" charset="0"/>
                </a:endParaRPr>
              </a:p>
            </p:txBody>
          </p:sp>
        </mc:Choice>
        <mc:Fallback>
          <p:sp>
            <p:nvSpPr>
              <p:cNvPr id="1087" name="TextBox 1086">
                <a:extLst>
                  <a:ext uri="{FF2B5EF4-FFF2-40B4-BE49-F238E27FC236}">
                    <a16:creationId xmlns:a16="http://schemas.microsoft.com/office/drawing/2014/main" id="{72CF8DA5-E898-A6FB-973F-3DF38FDCD298}"/>
                  </a:ext>
                </a:extLst>
              </p:cNvPr>
              <p:cNvSpPr txBox="1">
                <a:spLocks noRot="1" noChangeAspect="1" noMove="1" noResize="1" noEditPoints="1" noAdjustHandles="1" noChangeArrowheads="1" noChangeShapeType="1" noTextEdit="1"/>
              </p:cNvSpPr>
              <p:nvPr/>
            </p:nvSpPr>
            <p:spPr>
              <a:xfrm>
                <a:off x="22849098" y="25641429"/>
                <a:ext cx="15467262" cy="845296"/>
              </a:xfrm>
              <a:prstGeom prst="rect">
                <a:avLst/>
              </a:prstGeom>
              <a:blipFill>
                <a:blip r:embed="rId33"/>
                <a:stretch>
                  <a:fillRect l="-552" t="-5036" b="-15108"/>
                </a:stretch>
              </a:blipFill>
            </p:spPr>
            <p:txBody>
              <a:bodyPr/>
              <a:lstStyle/>
              <a:p>
                <a:r>
                  <a:rPr lang="en-US">
                    <a:noFill/>
                  </a:rPr>
                  <a:t> </a:t>
                </a:r>
              </a:p>
            </p:txBody>
          </p:sp>
        </mc:Fallback>
      </mc:AlternateContent>
      <p:sp>
        <p:nvSpPr>
          <p:cNvPr id="1088" name="TextBox 1087">
            <a:extLst>
              <a:ext uri="{FF2B5EF4-FFF2-40B4-BE49-F238E27FC236}">
                <a16:creationId xmlns:a16="http://schemas.microsoft.com/office/drawing/2014/main" id="{BDCB47FD-CC2F-D04C-4F6B-363119AA5611}"/>
              </a:ext>
            </a:extLst>
          </p:cNvPr>
          <p:cNvSpPr txBox="1"/>
          <p:nvPr/>
        </p:nvSpPr>
        <p:spPr>
          <a:xfrm>
            <a:off x="27722819" y="26375166"/>
            <a:ext cx="10276207" cy="1625253"/>
          </a:xfrm>
          <a:prstGeom prst="rect">
            <a:avLst/>
          </a:prstGeom>
          <a:noFill/>
        </p:spPr>
        <p:txBody>
          <a:bodyPr wrap="square" rtlCol="0">
            <a:spAutoFit/>
          </a:bodyPr>
          <a:lstStyle/>
          <a:p>
            <a:pPr>
              <a:lnSpc>
                <a:spcPct val="110000"/>
              </a:lnSpc>
            </a:pPr>
            <a:r>
              <a:rPr lang="en-US" sz="2300" dirty="0">
                <a:latin typeface="Montserrat" pitchFamily="2" charset="77"/>
              </a:rPr>
              <a:t>variance reached a sufficiently low value, at which point ⍺ became Eq. 4. This method would be useful</a:t>
            </a:r>
            <a:r>
              <a:rPr lang="en-US" sz="2300" dirty="0">
                <a:latin typeface="Montserrat" panose="00000500000000000000" pitchFamily="2" charset="0"/>
              </a:rPr>
              <a:t> </a:t>
            </a:r>
            <a:r>
              <a:rPr lang="en-US" sz="2300" dirty="0">
                <a:latin typeface="Montserrat" pitchFamily="2" charset="77"/>
              </a:rPr>
              <a:t>in many instances</a:t>
            </a:r>
            <a:r>
              <a:rPr lang="en-US" sz="2300" dirty="0">
                <a:latin typeface="Montserrat" panose="00000500000000000000" pitchFamily="2" charset="0"/>
              </a:rPr>
              <a:t> </a:t>
            </a:r>
            <a:r>
              <a:rPr lang="en-US" sz="2300" dirty="0">
                <a:latin typeface="Montserrat" pitchFamily="2" charset="77"/>
              </a:rPr>
              <a:t>when a function has a region where it changes drastically and requires more points to capture those changes. </a:t>
            </a:r>
          </a:p>
        </p:txBody>
      </p:sp>
      <p:sp>
        <p:nvSpPr>
          <p:cNvPr id="1089" name="TextBox 1088">
            <a:extLst>
              <a:ext uri="{FF2B5EF4-FFF2-40B4-BE49-F238E27FC236}">
                <a16:creationId xmlns:a16="http://schemas.microsoft.com/office/drawing/2014/main" id="{72506390-7E98-1F2E-D8DA-D46032C7DE04}"/>
              </a:ext>
            </a:extLst>
          </p:cNvPr>
          <p:cNvSpPr txBox="1"/>
          <p:nvPr/>
        </p:nvSpPr>
        <p:spPr>
          <a:xfrm>
            <a:off x="38460882" y="29941077"/>
            <a:ext cx="3576620" cy="400110"/>
          </a:xfrm>
          <a:prstGeom prst="rect">
            <a:avLst/>
          </a:prstGeom>
          <a:noFill/>
        </p:spPr>
        <p:txBody>
          <a:bodyPr wrap="none" rtlCol="0">
            <a:spAutoFit/>
          </a:bodyPr>
          <a:lstStyle/>
          <a:p>
            <a:r>
              <a:rPr lang="en-US" sz="2000" dirty="0">
                <a:latin typeface="Montserrat" pitchFamily="2" charset="77"/>
              </a:rPr>
              <a:t>Fig. 13: new ⍺ (experiment)</a:t>
            </a:r>
          </a:p>
        </p:txBody>
      </p:sp>
      <p:sp>
        <p:nvSpPr>
          <p:cNvPr id="1090" name="TextBox 1089">
            <a:extLst>
              <a:ext uri="{FF2B5EF4-FFF2-40B4-BE49-F238E27FC236}">
                <a16:creationId xmlns:a16="http://schemas.microsoft.com/office/drawing/2014/main" id="{11E96BBB-0719-2AF0-7E30-C1CE74936ED0}"/>
              </a:ext>
            </a:extLst>
          </p:cNvPr>
          <p:cNvSpPr txBox="1"/>
          <p:nvPr/>
        </p:nvSpPr>
        <p:spPr>
          <a:xfrm>
            <a:off x="39568973" y="18477371"/>
            <a:ext cx="1075032" cy="400110"/>
          </a:xfrm>
          <a:prstGeom prst="rect">
            <a:avLst/>
          </a:prstGeom>
          <a:noFill/>
        </p:spPr>
        <p:txBody>
          <a:bodyPr wrap="square" rtlCol="0">
            <a:spAutoFit/>
          </a:bodyPr>
          <a:lstStyle/>
          <a:p>
            <a:r>
              <a:rPr lang="en-US" sz="2000" dirty="0">
                <a:latin typeface="Montserrat" panose="00000500000000000000" pitchFamily="2" charset="0"/>
              </a:rPr>
              <a:t>Fig. 9</a:t>
            </a:r>
          </a:p>
        </p:txBody>
      </p:sp>
      <p:sp>
        <p:nvSpPr>
          <p:cNvPr id="1091" name="TextBox 1090">
            <a:extLst>
              <a:ext uri="{FF2B5EF4-FFF2-40B4-BE49-F238E27FC236}">
                <a16:creationId xmlns:a16="http://schemas.microsoft.com/office/drawing/2014/main" id="{33427398-E2BD-7ABC-6F46-FE1BE8C78C90}"/>
              </a:ext>
            </a:extLst>
          </p:cNvPr>
          <p:cNvSpPr txBox="1"/>
          <p:nvPr/>
        </p:nvSpPr>
        <p:spPr>
          <a:xfrm>
            <a:off x="25404798" y="18202450"/>
            <a:ext cx="4789836" cy="707886"/>
          </a:xfrm>
          <a:prstGeom prst="rect">
            <a:avLst/>
          </a:prstGeom>
          <a:noFill/>
        </p:spPr>
        <p:txBody>
          <a:bodyPr wrap="square" rtlCol="0">
            <a:spAutoFit/>
          </a:bodyPr>
          <a:lstStyle/>
          <a:p>
            <a:pPr algn="ctr"/>
            <a:r>
              <a:rPr lang="en-US" sz="2000" dirty="0">
                <a:latin typeface="Montserrat" panose="00000500000000000000" pitchFamily="2" charset="0"/>
              </a:rPr>
              <a:t>Fig. 8: Code Outputs; </a:t>
            </a:r>
          </a:p>
          <a:p>
            <a:pPr algn="ctr"/>
            <a:r>
              <a:rPr lang="en-US" sz="2000" dirty="0">
                <a:latin typeface="Montserrat" panose="00000500000000000000" pitchFamily="2" charset="0"/>
              </a:rPr>
              <a:t>vertical axis – </a:t>
            </a:r>
            <a:r>
              <a:rPr lang="en-US" sz="2000" i="1" dirty="0">
                <a:latin typeface="Montserrat" panose="00000500000000000000" pitchFamily="2" charset="0"/>
              </a:rPr>
              <a:t>pH</a:t>
            </a:r>
            <a:r>
              <a:rPr lang="en-US" sz="2000" dirty="0">
                <a:latin typeface="Montserrat" panose="00000500000000000000" pitchFamily="2" charset="0"/>
              </a:rPr>
              <a:t>, horizontal axis - </a:t>
            </a:r>
            <a:r>
              <a:rPr lang="en-US" sz="2000" i="1" dirty="0">
                <a:latin typeface="Montserrat" panose="00000500000000000000" pitchFamily="2" charset="0"/>
              </a:rPr>
              <a:t>r</a:t>
            </a:r>
            <a:r>
              <a:rPr lang="en-US" sz="2000" dirty="0">
                <a:latin typeface="Montserrat" panose="00000500000000000000" pitchFamily="2" charset="0"/>
              </a:rPr>
              <a:t> </a:t>
            </a:r>
          </a:p>
        </p:txBody>
      </p:sp>
      <p:sp>
        <p:nvSpPr>
          <p:cNvPr id="9" name="TextBox 8">
            <a:extLst>
              <a:ext uri="{FF2B5EF4-FFF2-40B4-BE49-F238E27FC236}">
                <a16:creationId xmlns:a16="http://schemas.microsoft.com/office/drawing/2014/main" id="{53FDBA0B-9190-266A-3335-FF3A679EDD87}"/>
              </a:ext>
            </a:extLst>
          </p:cNvPr>
          <p:cNvSpPr txBox="1"/>
          <p:nvPr/>
        </p:nvSpPr>
        <p:spPr>
          <a:xfrm>
            <a:off x="22454623" y="8944170"/>
            <a:ext cx="471604" cy="369332"/>
          </a:xfrm>
          <a:prstGeom prst="rect">
            <a:avLst/>
          </a:prstGeom>
          <a:noFill/>
        </p:spPr>
        <p:txBody>
          <a:bodyPr wrap="none" rtlCol="0">
            <a:spAutoFit/>
          </a:bodyPr>
          <a:lstStyle/>
          <a:p>
            <a:r>
              <a:rPr lang="en-US" sz="1800" dirty="0">
                <a:latin typeface="Montserrat" pitchFamily="2" charset="77"/>
              </a:rPr>
              <a:t>(a)</a:t>
            </a:r>
          </a:p>
        </p:txBody>
      </p:sp>
      <p:sp>
        <p:nvSpPr>
          <p:cNvPr id="18" name="TextBox 17">
            <a:extLst>
              <a:ext uri="{FF2B5EF4-FFF2-40B4-BE49-F238E27FC236}">
                <a16:creationId xmlns:a16="http://schemas.microsoft.com/office/drawing/2014/main" id="{A72161D5-4FA3-B911-5364-A8BBDC631D35}"/>
              </a:ext>
            </a:extLst>
          </p:cNvPr>
          <p:cNvSpPr txBox="1"/>
          <p:nvPr/>
        </p:nvSpPr>
        <p:spPr>
          <a:xfrm>
            <a:off x="22528380" y="17255928"/>
            <a:ext cx="413896" cy="369332"/>
          </a:xfrm>
          <a:prstGeom prst="rect">
            <a:avLst/>
          </a:prstGeom>
          <a:noFill/>
        </p:spPr>
        <p:txBody>
          <a:bodyPr wrap="none" rtlCol="0">
            <a:spAutoFit/>
          </a:bodyPr>
          <a:lstStyle/>
          <a:p>
            <a:r>
              <a:rPr lang="en-US" sz="1800" dirty="0">
                <a:latin typeface="Montserrat" pitchFamily="2" charset="77"/>
              </a:rPr>
              <a:t>(f)</a:t>
            </a:r>
          </a:p>
        </p:txBody>
      </p:sp>
      <p:sp>
        <p:nvSpPr>
          <p:cNvPr id="34" name="TextBox 33">
            <a:extLst>
              <a:ext uri="{FF2B5EF4-FFF2-40B4-BE49-F238E27FC236}">
                <a16:creationId xmlns:a16="http://schemas.microsoft.com/office/drawing/2014/main" id="{72AF9AAE-0E8D-6273-EF80-08EE2897984B}"/>
              </a:ext>
            </a:extLst>
          </p:cNvPr>
          <p:cNvSpPr txBox="1"/>
          <p:nvPr/>
        </p:nvSpPr>
        <p:spPr>
          <a:xfrm>
            <a:off x="22453020" y="15586119"/>
            <a:ext cx="474810" cy="369332"/>
          </a:xfrm>
          <a:prstGeom prst="rect">
            <a:avLst/>
          </a:prstGeom>
          <a:noFill/>
        </p:spPr>
        <p:txBody>
          <a:bodyPr wrap="none" rtlCol="0">
            <a:spAutoFit/>
          </a:bodyPr>
          <a:lstStyle/>
          <a:p>
            <a:r>
              <a:rPr lang="en-US" sz="1800" dirty="0">
                <a:latin typeface="Montserrat" pitchFamily="2" charset="77"/>
              </a:rPr>
              <a:t>(e)</a:t>
            </a:r>
          </a:p>
        </p:txBody>
      </p:sp>
      <p:sp>
        <p:nvSpPr>
          <p:cNvPr id="36" name="TextBox 35">
            <a:extLst>
              <a:ext uri="{FF2B5EF4-FFF2-40B4-BE49-F238E27FC236}">
                <a16:creationId xmlns:a16="http://schemas.microsoft.com/office/drawing/2014/main" id="{D2D913D2-B2D2-6202-B200-3A956E3E2DD2}"/>
              </a:ext>
            </a:extLst>
          </p:cNvPr>
          <p:cNvSpPr txBox="1"/>
          <p:nvPr/>
        </p:nvSpPr>
        <p:spPr>
          <a:xfrm>
            <a:off x="22462686" y="13951102"/>
            <a:ext cx="492443" cy="369332"/>
          </a:xfrm>
          <a:prstGeom prst="rect">
            <a:avLst/>
          </a:prstGeom>
          <a:noFill/>
        </p:spPr>
        <p:txBody>
          <a:bodyPr wrap="none" rtlCol="0">
            <a:spAutoFit/>
          </a:bodyPr>
          <a:lstStyle/>
          <a:p>
            <a:r>
              <a:rPr lang="en-US" sz="1800" dirty="0">
                <a:latin typeface="Montserrat" pitchFamily="2" charset="77"/>
              </a:rPr>
              <a:t>(d)</a:t>
            </a:r>
          </a:p>
        </p:txBody>
      </p:sp>
      <p:sp>
        <p:nvSpPr>
          <p:cNvPr id="39" name="TextBox 38">
            <a:extLst>
              <a:ext uri="{FF2B5EF4-FFF2-40B4-BE49-F238E27FC236}">
                <a16:creationId xmlns:a16="http://schemas.microsoft.com/office/drawing/2014/main" id="{F51EE6C5-E60A-4D92-36CE-191517B08E08}"/>
              </a:ext>
            </a:extLst>
          </p:cNvPr>
          <p:cNvSpPr txBox="1"/>
          <p:nvPr/>
        </p:nvSpPr>
        <p:spPr>
          <a:xfrm>
            <a:off x="22477084" y="12260439"/>
            <a:ext cx="465192" cy="369332"/>
          </a:xfrm>
          <a:prstGeom prst="rect">
            <a:avLst/>
          </a:prstGeom>
          <a:noFill/>
        </p:spPr>
        <p:txBody>
          <a:bodyPr wrap="none" rtlCol="0">
            <a:spAutoFit/>
          </a:bodyPr>
          <a:lstStyle/>
          <a:p>
            <a:r>
              <a:rPr lang="en-US" sz="1800" dirty="0">
                <a:latin typeface="Montserrat" pitchFamily="2" charset="77"/>
              </a:rPr>
              <a:t>(c)</a:t>
            </a:r>
          </a:p>
        </p:txBody>
      </p:sp>
      <p:sp>
        <p:nvSpPr>
          <p:cNvPr id="40" name="TextBox 39">
            <a:extLst>
              <a:ext uri="{FF2B5EF4-FFF2-40B4-BE49-F238E27FC236}">
                <a16:creationId xmlns:a16="http://schemas.microsoft.com/office/drawing/2014/main" id="{17AB9A12-2F4A-6541-86E5-B0E35FDB934F}"/>
              </a:ext>
            </a:extLst>
          </p:cNvPr>
          <p:cNvSpPr txBox="1"/>
          <p:nvPr/>
        </p:nvSpPr>
        <p:spPr>
          <a:xfrm>
            <a:off x="22431957" y="10584270"/>
            <a:ext cx="747987" cy="369332"/>
          </a:xfrm>
          <a:prstGeom prst="rect">
            <a:avLst/>
          </a:prstGeom>
          <a:noFill/>
        </p:spPr>
        <p:txBody>
          <a:bodyPr wrap="square" rtlCol="0">
            <a:spAutoFit/>
          </a:bodyPr>
          <a:lstStyle/>
          <a:p>
            <a:r>
              <a:rPr lang="en-US" sz="1800" dirty="0">
                <a:latin typeface="Montserrat" pitchFamily="2" charset="77"/>
              </a:rPr>
              <a:t>(b)</a:t>
            </a:r>
          </a:p>
        </p:txBody>
      </p:sp>
      <p:sp>
        <p:nvSpPr>
          <p:cNvPr id="43" name="TextBox 42">
            <a:extLst>
              <a:ext uri="{FF2B5EF4-FFF2-40B4-BE49-F238E27FC236}">
                <a16:creationId xmlns:a16="http://schemas.microsoft.com/office/drawing/2014/main" id="{111DAE4A-A92A-4998-E90B-E42DCB232225}"/>
              </a:ext>
            </a:extLst>
          </p:cNvPr>
          <p:cNvSpPr txBox="1"/>
          <p:nvPr/>
        </p:nvSpPr>
        <p:spPr>
          <a:xfrm>
            <a:off x="32762073" y="9069920"/>
            <a:ext cx="10301330" cy="845424"/>
          </a:xfrm>
          <a:prstGeom prst="rect">
            <a:avLst/>
          </a:prstGeom>
          <a:noFill/>
        </p:spPr>
        <p:txBody>
          <a:bodyPr wrap="square">
            <a:spAutoFit/>
          </a:bodyPr>
          <a:lstStyle/>
          <a:p>
            <a:pPr>
              <a:lnSpc>
                <a:spcPct val="110000"/>
              </a:lnSpc>
            </a:pPr>
            <a:r>
              <a:rPr lang="en-US" sz="2300" dirty="0">
                <a:latin typeface="Montserrat" panose="00000500000000000000" pitchFamily="2" charset="0"/>
                <a:cs typeface="Arial" pitchFamily="34" charset="0"/>
              </a:rPr>
              <a:t>We selected a known relationship in order to understand the concepts of machine learning and to ensure its correct application</a:t>
            </a:r>
            <a:endParaRPr lang="en-US" sz="2300" dirty="0"/>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803D7861-8437-D6DA-0355-EEC59144D67E}"/>
                  </a:ext>
                </a:extLst>
              </p:cNvPr>
              <p:cNvSpPr txBox="1"/>
              <p:nvPr/>
            </p:nvSpPr>
            <p:spPr>
              <a:xfrm>
                <a:off x="23791136" y="27181837"/>
                <a:ext cx="3819245" cy="528030"/>
              </a:xfrm>
              <a:prstGeom prst="rect">
                <a:avLst/>
              </a:prstGeom>
              <a:noFill/>
            </p:spPr>
            <p:txBody>
              <a:bodyPr wrap="square" rtlCol="0">
                <a:spAutoFit/>
              </a:bodyPr>
              <a:lstStyle/>
              <a:p>
                <a:pPr algn="ctr"/>
                <a:r>
                  <a:rPr lang="en-US" sz="2800" dirty="0">
                    <a:latin typeface="Montserrat" pitchFamily="2" charset="77"/>
                  </a:rPr>
                  <a:t>⍺ = </a:t>
                </a:r>
                <a14:m>
                  <m:oMath xmlns:m="http://schemas.openxmlformats.org/officeDocument/2006/math">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𝑛</m:t>
                        </m:r>
                      </m:e>
                    </m:ra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slope</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p:sp>
            <p:nvSpPr>
              <p:cNvPr id="47" name="TextBox 46">
                <a:extLst>
                  <a:ext uri="{FF2B5EF4-FFF2-40B4-BE49-F238E27FC236}">
                    <a16:creationId xmlns:a16="http://schemas.microsoft.com/office/drawing/2014/main" id="{803D7861-8437-D6DA-0355-EEC59144D67E}"/>
                  </a:ext>
                </a:extLst>
              </p:cNvPr>
              <p:cNvSpPr txBox="1">
                <a:spLocks noRot="1" noChangeAspect="1" noMove="1" noResize="1" noEditPoints="1" noAdjustHandles="1" noChangeArrowheads="1" noChangeShapeType="1" noTextEdit="1"/>
              </p:cNvSpPr>
              <p:nvPr/>
            </p:nvSpPr>
            <p:spPr>
              <a:xfrm>
                <a:off x="23791136" y="27181837"/>
                <a:ext cx="3819245" cy="528030"/>
              </a:xfrm>
              <a:prstGeom prst="rect">
                <a:avLst/>
              </a:prstGeom>
              <a:blipFill>
                <a:blip r:embed="rId34"/>
                <a:stretch>
                  <a:fillRect t="-12644" b="-32184"/>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BC55E100-2978-8C3D-898B-A71BE15F73AD}"/>
              </a:ext>
            </a:extLst>
          </p:cNvPr>
          <p:cNvSpPr txBox="1"/>
          <p:nvPr/>
        </p:nvSpPr>
        <p:spPr>
          <a:xfrm>
            <a:off x="22741183" y="27994483"/>
            <a:ext cx="14734563" cy="2403928"/>
          </a:xfrm>
          <a:prstGeom prst="rect">
            <a:avLst/>
          </a:prstGeom>
          <a:noFill/>
        </p:spPr>
        <p:txBody>
          <a:bodyPr wrap="square">
            <a:spAutoFit/>
          </a:bodyPr>
          <a:lstStyle/>
          <a:p>
            <a:pPr>
              <a:lnSpc>
                <a:spcPct val="110000"/>
              </a:lnSpc>
            </a:pPr>
            <a:r>
              <a:rPr lang="en-US" sz="2300" dirty="0">
                <a:latin typeface="Montserrat" pitchFamily="2" charset="77"/>
              </a:rPr>
              <a:t>The computational results yielded a better fit to the leftmost points (Fig. 12). We then implemented this method experimentally with LEGOLAS with a maximum of 20 data points (corresponding to the 20 available wells). The results are shown in Fig. 13. The steep part of the curve is not fitted as well as the computational results, likely due to the limited number of measurements and the noise in the data. However, the mapping of that part of the graph is significantly more complete. Nonetheless, the computational result show that there is promise in this method. </a:t>
            </a:r>
          </a:p>
        </p:txBody>
      </p:sp>
      <p:sp>
        <p:nvSpPr>
          <p:cNvPr id="51" name="TextBox 50">
            <a:extLst>
              <a:ext uri="{FF2B5EF4-FFF2-40B4-BE49-F238E27FC236}">
                <a16:creationId xmlns:a16="http://schemas.microsoft.com/office/drawing/2014/main" id="{B720E41D-993E-AA83-92E3-90A2B94BCD84}"/>
              </a:ext>
            </a:extLst>
          </p:cNvPr>
          <p:cNvSpPr txBox="1"/>
          <p:nvPr/>
        </p:nvSpPr>
        <p:spPr>
          <a:xfrm>
            <a:off x="23018270" y="27268865"/>
            <a:ext cx="821059" cy="400110"/>
          </a:xfrm>
          <a:prstGeom prst="rect">
            <a:avLst/>
          </a:prstGeom>
          <a:noFill/>
        </p:spPr>
        <p:txBody>
          <a:bodyPr wrap="none" rtlCol="0">
            <a:spAutoFit/>
          </a:bodyPr>
          <a:lstStyle/>
          <a:p>
            <a:pPr algn="ctr"/>
            <a:r>
              <a:rPr lang="en-US" sz="2000" dirty="0">
                <a:latin typeface="Montserrat" pitchFamily="2" charset="77"/>
              </a:rPr>
              <a:t>Eq. 4</a:t>
            </a:r>
          </a:p>
        </p:txBody>
      </p:sp>
      <mc:AlternateContent xmlns:mc="http://schemas.openxmlformats.org/markup-compatibility/2006">
        <mc:Choice xmlns:a14="http://schemas.microsoft.com/office/drawing/2010/main" Requires="a14">
          <p:sp>
            <p:nvSpPr>
              <p:cNvPr id="1028" name="TextBox 1027">
                <a:extLst>
                  <a:ext uri="{FF2B5EF4-FFF2-40B4-BE49-F238E27FC236}">
                    <a16:creationId xmlns:a16="http://schemas.microsoft.com/office/drawing/2014/main" id="{63F571C0-EC7A-C1C0-D749-C75498CFD43D}"/>
                  </a:ext>
                </a:extLst>
              </p:cNvPr>
              <p:cNvSpPr txBox="1"/>
              <p:nvPr/>
            </p:nvSpPr>
            <p:spPr>
              <a:xfrm>
                <a:off x="23992003" y="26669439"/>
                <a:ext cx="2851857" cy="523220"/>
              </a:xfrm>
              <a:prstGeom prst="rect">
                <a:avLst/>
              </a:prstGeom>
              <a:noFill/>
            </p:spPr>
            <p:txBody>
              <a:bodyPr wrap="square">
                <a:spAutoFit/>
              </a:bodyPr>
              <a:lstStyle/>
              <a:p>
                <a:r>
                  <a:rPr lang="en-US" sz="2800" dirty="0">
                    <a:latin typeface="Montserrat" pitchFamily="2" charset="77"/>
                  </a:rPr>
                  <a:t>⍺ =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oMath>
                </a14:m>
                <a:r>
                  <a:rPr lang="en-US" sz="2800" dirty="0">
                    <a:latin typeface="Montserrat" pitchFamily="2" charset="77"/>
                  </a:rPr>
                  <a:t> </a:t>
                </a:r>
                <a:endParaRPr lang="en-US" sz="2800" dirty="0"/>
              </a:p>
            </p:txBody>
          </p:sp>
        </mc:Choice>
        <mc:Fallback>
          <p:sp>
            <p:nvSpPr>
              <p:cNvPr id="1028" name="TextBox 1027">
                <a:extLst>
                  <a:ext uri="{FF2B5EF4-FFF2-40B4-BE49-F238E27FC236}">
                    <a16:creationId xmlns:a16="http://schemas.microsoft.com/office/drawing/2014/main" id="{63F571C0-EC7A-C1C0-D749-C75498CFD43D}"/>
                  </a:ext>
                </a:extLst>
              </p:cNvPr>
              <p:cNvSpPr txBox="1">
                <a:spLocks noRot="1" noChangeAspect="1" noMove="1" noResize="1" noEditPoints="1" noAdjustHandles="1" noChangeArrowheads="1" noChangeShapeType="1" noTextEdit="1"/>
              </p:cNvSpPr>
              <p:nvPr/>
            </p:nvSpPr>
            <p:spPr>
              <a:xfrm>
                <a:off x="23992003" y="26669439"/>
                <a:ext cx="2851857" cy="523220"/>
              </a:xfrm>
              <a:prstGeom prst="rect">
                <a:avLst/>
              </a:prstGeom>
              <a:blipFill>
                <a:blip r:embed="rId35"/>
                <a:stretch>
                  <a:fillRect l="-4487" t="-13953" b="-32558"/>
                </a:stretch>
              </a:blipFill>
            </p:spPr>
            <p:txBody>
              <a:bodyPr/>
              <a:lstStyle/>
              <a:p>
                <a:r>
                  <a:rPr lang="en-US">
                    <a:noFill/>
                  </a:rPr>
                  <a:t> </a:t>
                </a:r>
              </a:p>
            </p:txBody>
          </p:sp>
        </mc:Fallback>
      </mc:AlternateContent>
      <p:sp>
        <p:nvSpPr>
          <p:cNvPr id="1030" name="TextBox 1029">
            <a:extLst>
              <a:ext uri="{FF2B5EF4-FFF2-40B4-BE49-F238E27FC236}">
                <a16:creationId xmlns:a16="http://schemas.microsoft.com/office/drawing/2014/main" id="{EBB522D4-DE7C-2ECA-C5BA-4C1D3D095D83}"/>
              </a:ext>
            </a:extLst>
          </p:cNvPr>
          <p:cNvSpPr txBox="1"/>
          <p:nvPr/>
        </p:nvSpPr>
        <p:spPr>
          <a:xfrm>
            <a:off x="22997395" y="26757525"/>
            <a:ext cx="795411" cy="400110"/>
          </a:xfrm>
          <a:prstGeom prst="rect">
            <a:avLst/>
          </a:prstGeom>
          <a:noFill/>
        </p:spPr>
        <p:txBody>
          <a:bodyPr wrap="none" rtlCol="0">
            <a:spAutoFit/>
          </a:bodyPr>
          <a:lstStyle/>
          <a:p>
            <a:r>
              <a:rPr lang="en-US" sz="2000" dirty="0">
                <a:latin typeface="Montserrat" pitchFamily="2" charset="77"/>
              </a:rPr>
              <a:t>Eq. 3</a:t>
            </a:r>
          </a:p>
        </p:txBody>
      </p:sp>
      <p:sp>
        <p:nvSpPr>
          <p:cNvPr id="37" name="TextBox 36">
            <a:extLst>
              <a:ext uri="{FF2B5EF4-FFF2-40B4-BE49-F238E27FC236}">
                <a16:creationId xmlns:a16="http://schemas.microsoft.com/office/drawing/2014/main" id="{1836BB83-DBF6-C939-6772-AE00D3013041}"/>
              </a:ext>
            </a:extLst>
          </p:cNvPr>
          <p:cNvSpPr txBox="1"/>
          <p:nvPr/>
        </p:nvSpPr>
        <p:spPr>
          <a:xfrm>
            <a:off x="29300477" y="22844758"/>
            <a:ext cx="8851489" cy="627864"/>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 4.74 - np.log10(ratio)</a:t>
            </a:r>
            <a:b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b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pH =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np.random.normal</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(loc=</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scale=0.05, size=None)</a:t>
            </a:r>
          </a:p>
        </p:txBody>
      </p:sp>
      <p:sp>
        <p:nvSpPr>
          <p:cNvPr id="41" name="Rectangle 40">
            <a:extLst>
              <a:ext uri="{FF2B5EF4-FFF2-40B4-BE49-F238E27FC236}">
                <a16:creationId xmlns:a16="http://schemas.microsoft.com/office/drawing/2014/main" id="{71171CD1-D7E8-A9F9-7A8E-E4E8B67E25E0}"/>
              </a:ext>
            </a:extLst>
          </p:cNvPr>
          <p:cNvSpPr/>
          <p:nvPr/>
        </p:nvSpPr>
        <p:spPr bwMode="auto">
          <a:xfrm>
            <a:off x="22842691" y="26665272"/>
            <a:ext cx="4677397" cy="106203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FC921D-21DB-496A-B4E1-28510EFCAEFF}">
  <ds:schemaRefs>
    <ds:schemaRef ds:uri="http://www.w3.org/XML/1998/namespace"/>
    <ds:schemaRef ds:uri="http://purl.org/dc/terms/"/>
    <ds:schemaRef ds:uri="http://schemas.microsoft.com/office/2006/documentManagement/types"/>
    <ds:schemaRef ds:uri="06e83204-0f96-44d6-87a2-fac04d576e6a"/>
    <ds:schemaRef ds:uri="http://schemas.microsoft.com/office/infopath/2007/PartnerControls"/>
    <ds:schemaRef ds:uri="0ec21670-e184-4851-b236-8d05d50b5085"/>
    <ds:schemaRef ds:uri="http://purl.org/dc/dcmitype/"/>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A85D16-D06E-4421-8037-2194BECEF2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6449</TotalTime>
  <Words>2001</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 Math</vt:lpstr>
      <vt:lpstr>Courier New</vt:lpstr>
      <vt:lpstr>Montserrat</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Miller Gruen</cp:lastModifiedBy>
  <cp:revision>59</cp:revision>
  <dcterms:modified xsi:type="dcterms:W3CDTF">2024-09-07T23:54:13Z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